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9" r:id="rId2"/>
    <p:sldId id="268" r:id="rId3"/>
    <p:sldId id="264" r:id="rId4"/>
    <p:sldId id="287" r:id="rId5"/>
    <p:sldId id="288" r:id="rId6"/>
    <p:sldId id="273" r:id="rId7"/>
    <p:sldId id="284" r:id="rId8"/>
    <p:sldId id="276" r:id="rId9"/>
    <p:sldId id="279" r:id="rId10"/>
    <p:sldId id="280" r:id="rId11"/>
    <p:sldId id="281" r:id="rId12"/>
    <p:sldId id="282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irai" initials="T" lastIdx="6" clrIdx="0">
    <p:extLst>
      <p:ext uri="{19B8F6BF-5375-455C-9EA6-DF929625EA0E}">
        <p15:presenceInfo xmlns:p15="http://schemas.microsoft.com/office/powerpoint/2012/main" userId="Tarirai" providerId="None"/>
      </p:ext>
    </p:extLst>
  </p:cmAuthor>
  <p:cmAuthor id="2" name="Ingrid Öborn" initials="IÖ" lastIdx="10" clrIdx="1">
    <p:extLst>
      <p:ext uri="{19B8F6BF-5375-455C-9EA6-DF929625EA0E}">
        <p15:presenceInfo xmlns:p15="http://schemas.microsoft.com/office/powerpoint/2012/main" userId="S-1-5-21-1060284298-1343024091-682003330-18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724"/>
    <a:srgbClr val="005C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uyas\Desktop\KUYAH\NRM%20structured%20review%20and%20meta-analysis\Database\2020-11-26%20NRM%20Evidenc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summary!$F$39</c:f>
              <c:strCache>
                <c:ptCount val="1"/>
                <c:pt idx="0">
                  <c:v>Africa, n = 302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summary!$C$40:$E$72</c:f>
              <c:strCache>
                <c:ptCount val="33"/>
                <c:pt idx="0">
                  <c:v>Nigeria</c:v>
                </c:pt>
                <c:pt idx="1">
                  <c:v>Niger</c:v>
                </c:pt>
                <c:pt idx="2">
                  <c:v>Ghana</c:v>
                </c:pt>
                <c:pt idx="3">
                  <c:v>Ethiopia</c:v>
                </c:pt>
                <c:pt idx="4">
                  <c:v>Kenya</c:v>
                </c:pt>
                <c:pt idx="5">
                  <c:v>South Africa</c:v>
                </c:pt>
                <c:pt idx="6">
                  <c:v>Sudan</c:v>
                </c:pt>
                <c:pt idx="7">
                  <c:v>Burkina Faso</c:v>
                </c:pt>
                <c:pt idx="8">
                  <c:v>Egypt</c:v>
                </c:pt>
                <c:pt idx="9">
                  <c:v>Senegal</c:v>
                </c:pt>
                <c:pt idx="10">
                  <c:v>Zimbabwe</c:v>
                </c:pt>
                <c:pt idx="11">
                  <c:v>Tanzania</c:v>
                </c:pt>
                <c:pt idx="12">
                  <c:v>Cameroon</c:v>
                </c:pt>
                <c:pt idx="13">
                  <c:v>Mali</c:v>
                </c:pt>
                <c:pt idx="14">
                  <c:v>Benin</c:v>
                </c:pt>
                <c:pt idx="15">
                  <c:v>Uganda</c:v>
                </c:pt>
                <c:pt idx="16">
                  <c:v>Botswana</c:v>
                </c:pt>
                <c:pt idx="17">
                  <c:v>Eritrea</c:v>
                </c:pt>
                <c:pt idx="18">
                  <c:v>Malawi</c:v>
                </c:pt>
                <c:pt idx="19">
                  <c:v>Morocco</c:v>
                </c:pt>
                <c:pt idx="20">
                  <c:v>Algeria</c:v>
                </c:pt>
                <c:pt idx="21">
                  <c:v>Côte d’Ivoire</c:v>
                </c:pt>
                <c:pt idx="22">
                  <c:v>DRC</c:v>
                </c:pt>
                <c:pt idx="23">
                  <c:v>Mozambique</c:v>
                </c:pt>
                <c:pt idx="24">
                  <c:v>Rwanda</c:v>
                </c:pt>
                <c:pt idx="25">
                  <c:v>Sierra Leone</c:v>
                </c:pt>
                <c:pt idx="26">
                  <c:v>Somalia</c:v>
                </c:pt>
                <c:pt idx="27">
                  <c:v>India</c:v>
                </c:pt>
                <c:pt idx="28">
                  <c:v>Pakistan</c:v>
                </c:pt>
                <c:pt idx="29">
                  <c:v>Nepal</c:v>
                </c:pt>
                <c:pt idx="30">
                  <c:v>Bangladesh</c:v>
                </c:pt>
                <c:pt idx="31">
                  <c:v>Ghana</c:v>
                </c:pt>
                <c:pt idx="32">
                  <c:v>Sri Lanka</c:v>
                </c:pt>
              </c:strCache>
            </c:strRef>
          </c:cat>
          <c:val>
            <c:numRef>
              <c:f>summary!$F$40:$F$66</c:f>
              <c:numCache>
                <c:formatCode>General</c:formatCode>
                <c:ptCount val="27"/>
                <c:pt idx="0">
                  <c:v>70</c:v>
                </c:pt>
                <c:pt idx="1">
                  <c:v>38</c:v>
                </c:pt>
                <c:pt idx="2">
                  <c:v>35</c:v>
                </c:pt>
                <c:pt idx="3">
                  <c:v>30</c:v>
                </c:pt>
                <c:pt idx="4">
                  <c:v>23</c:v>
                </c:pt>
                <c:pt idx="5">
                  <c:v>15</c:v>
                </c:pt>
                <c:pt idx="6">
                  <c:v>15</c:v>
                </c:pt>
                <c:pt idx="7">
                  <c:v>13</c:v>
                </c:pt>
                <c:pt idx="8">
                  <c:v>10</c:v>
                </c:pt>
                <c:pt idx="9">
                  <c:v>9</c:v>
                </c:pt>
                <c:pt idx="10">
                  <c:v>9</c:v>
                </c:pt>
                <c:pt idx="11">
                  <c:v>8</c:v>
                </c:pt>
                <c:pt idx="12">
                  <c:v>7</c:v>
                </c:pt>
                <c:pt idx="13">
                  <c:v>7</c:v>
                </c:pt>
                <c:pt idx="14">
                  <c:v>4</c:v>
                </c:pt>
                <c:pt idx="15">
                  <c:v>4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8-4FB7-9301-BB20891FA9AD}"/>
            </c:ext>
          </c:extLst>
        </c:ser>
        <c:ser>
          <c:idx val="1"/>
          <c:order val="1"/>
          <c:tx>
            <c:strRef>
              <c:f>summary!$G$39</c:f>
              <c:strCache>
                <c:ptCount val="1"/>
                <c:pt idx="0">
                  <c:v>South Asia, n = 159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summary!$C$40:$E$72</c:f>
              <c:strCache>
                <c:ptCount val="33"/>
                <c:pt idx="0">
                  <c:v>Nigeria</c:v>
                </c:pt>
                <c:pt idx="1">
                  <c:v>Niger</c:v>
                </c:pt>
                <c:pt idx="2">
                  <c:v>Ghana</c:v>
                </c:pt>
                <c:pt idx="3">
                  <c:v>Ethiopia</c:v>
                </c:pt>
                <c:pt idx="4">
                  <c:v>Kenya</c:v>
                </c:pt>
                <c:pt idx="5">
                  <c:v>South Africa</c:v>
                </c:pt>
                <c:pt idx="6">
                  <c:v>Sudan</c:v>
                </c:pt>
                <c:pt idx="7">
                  <c:v>Burkina Faso</c:v>
                </c:pt>
                <c:pt idx="8">
                  <c:v>Egypt</c:v>
                </c:pt>
                <c:pt idx="9">
                  <c:v>Senegal</c:v>
                </c:pt>
                <c:pt idx="10">
                  <c:v>Zimbabwe</c:v>
                </c:pt>
                <c:pt idx="11">
                  <c:v>Tanzania</c:v>
                </c:pt>
                <c:pt idx="12">
                  <c:v>Cameroon</c:v>
                </c:pt>
                <c:pt idx="13">
                  <c:v>Mali</c:v>
                </c:pt>
                <c:pt idx="14">
                  <c:v>Benin</c:v>
                </c:pt>
                <c:pt idx="15">
                  <c:v>Uganda</c:v>
                </c:pt>
                <c:pt idx="16">
                  <c:v>Botswana</c:v>
                </c:pt>
                <c:pt idx="17">
                  <c:v>Eritrea</c:v>
                </c:pt>
                <c:pt idx="18">
                  <c:v>Malawi</c:v>
                </c:pt>
                <c:pt idx="19">
                  <c:v>Morocco</c:v>
                </c:pt>
                <c:pt idx="20">
                  <c:v>Algeria</c:v>
                </c:pt>
                <c:pt idx="21">
                  <c:v>Côte d’Ivoire</c:v>
                </c:pt>
                <c:pt idx="22">
                  <c:v>DRC</c:v>
                </c:pt>
                <c:pt idx="23">
                  <c:v>Mozambique</c:v>
                </c:pt>
                <c:pt idx="24">
                  <c:v>Rwanda</c:v>
                </c:pt>
                <c:pt idx="25">
                  <c:v>Sierra Leone</c:v>
                </c:pt>
                <c:pt idx="26">
                  <c:v>Somalia</c:v>
                </c:pt>
                <c:pt idx="27">
                  <c:v>India</c:v>
                </c:pt>
                <c:pt idx="28">
                  <c:v>Pakistan</c:v>
                </c:pt>
                <c:pt idx="29">
                  <c:v>Nepal</c:v>
                </c:pt>
                <c:pt idx="30">
                  <c:v>Bangladesh</c:v>
                </c:pt>
                <c:pt idx="31">
                  <c:v>Ghana</c:v>
                </c:pt>
                <c:pt idx="32">
                  <c:v>Sri Lanka</c:v>
                </c:pt>
              </c:strCache>
            </c:strRef>
          </c:cat>
          <c:val>
            <c:numRef>
              <c:f>summary!$G$40:$G$72</c:f>
              <c:numCache>
                <c:formatCode>General</c:formatCode>
                <c:ptCount val="33"/>
                <c:pt idx="27">
                  <c:v>119</c:v>
                </c:pt>
                <c:pt idx="28">
                  <c:v>31</c:v>
                </c:pt>
                <c:pt idx="29">
                  <c:v>5</c:v>
                </c:pt>
                <c:pt idx="30">
                  <c:v>3</c:v>
                </c:pt>
                <c:pt idx="31">
                  <c:v>1</c:v>
                </c:pt>
                <c:pt idx="3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08-4FB7-9301-BB20891FA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80349392"/>
        <c:axId val="-751361760"/>
      </c:barChart>
      <c:catAx>
        <c:axId val="-58034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751361760"/>
        <c:crosses val="autoZero"/>
        <c:auto val="1"/>
        <c:lblAlgn val="ctr"/>
        <c:lblOffset val="100"/>
        <c:noMultiLvlLbl val="0"/>
      </c:catAx>
      <c:valAx>
        <c:axId val="-751361760"/>
        <c:scaling>
          <c:orientation val="minMax"/>
          <c:max val="1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No.</a:t>
                </a:r>
                <a:r>
                  <a:rPr lang="en-US" baseline="0"/>
                  <a:t> of studies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6649262125816362E-2"/>
              <c:y val="0.299009337119573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58034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3894241391467857"/>
          <c:y val="7.2587884556388496E-2"/>
          <c:w val="0.18256266474153418"/>
          <c:h val="0.1348660788030867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34245250060466"/>
          <c:y val="5.0925925925925923E-2"/>
          <c:w val="0.84357593184810942"/>
          <c:h val="0.698156167979002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summary!$H$76</c:f>
              <c:strCache>
                <c:ptCount val="1"/>
                <c:pt idx="0">
                  <c:v>No. of studies = 472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summary!$C$77:$C$83</c:f>
              <c:strCache>
                <c:ptCount val="7"/>
                <c:pt idx="0">
                  <c:v>Sole cropping</c:v>
                </c:pt>
                <c:pt idx="1">
                  <c:v>Inter- cropping</c:v>
                </c:pt>
                <c:pt idx="2">
                  <c:v>Crop rotaion</c:v>
                </c:pt>
                <c:pt idx="3">
                  <c:v>Agroforestry</c:v>
                </c:pt>
                <c:pt idx="4">
                  <c:v>Continuous</c:v>
                </c:pt>
                <c:pt idx="5">
                  <c:v>Fallow</c:v>
                </c:pt>
                <c:pt idx="6">
                  <c:v>Green manure</c:v>
                </c:pt>
              </c:strCache>
            </c:strRef>
          </c:cat>
          <c:val>
            <c:numRef>
              <c:f>summary!$H$77:$H$83</c:f>
              <c:numCache>
                <c:formatCode>0</c:formatCode>
                <c:ptCount val="7"/>
                <c:pt idx="0">
                  <c:v>63.983050847457626</c:v>
                </c:pt>
                <c:pt idx="1">
                  <c:v>16.3135593220339</c:v>
                </c:pt>
                <c:pt idx="2">
                  <c:v>11.864406779661017</c:v>
                </c:pt>
                <c:pt idx="3">
                  <c:v>2.9661016949152543</c:v>
                </c:pt>
                <c:pt idx="4">
                  <c:v>2.1186440677966099</c:v>
                </c:pt>
                <c:pt idx="5">
                  <c:v>1.4830508474576272</c:v>
                </c:pt>
                <c:pt idx="6">
                  <c:v>1.2711864406779663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8-4E84-B3D8-A384E3AE5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51357952"/>
        <c:axId val="-751356864"/>
      </c:barChart>
      <c:catAx>
        <c:axId val="-75135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751356864"/>
        <c:crosses val="autoZero"/>
        <c:auto val="1"/>
        <c:lblAlgn val="ctr"/>
        <c:lblOffset val="100"/>
        <c:noMultiLvlLbl val="0"/>
      </c:catAx>
      <c:valAx>
        <c:axId val="-7513568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Poportion of</a:t>
                </a:r>
                <a:r>
                  <a:rPr lang="en-US" baseline="0"/>
                  <a:t> studies (%)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9444444444444445E-2"/>
              <c:y val="0.102671332750072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75135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44960542432195977"/>
          <c:y val="6.4814814814814811E-2"/>
          <c:w val="0.2418072075461557"/>
          <c:h val="7.812554680664918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summary!$E$91</c:f>
              <c:strCache>
                <c:ptCount val="1"/>
                <c:pt idx="0">
                  <c:v>Africa (n = 324)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summary!$D$92:$D$101</c:f>
              <c:strCache>
                <c:ptCount val="10"/>
                <c:pt idx="0">
                  <c:v>Cowpea</c:v>
                </c:pt>
                <c:pt idx="1">
                  <c:v>Pearl millet</c:v>
                </c:pt>
                <c:pt idx="2">
                  <c:v>Sorghum</c:v>
                </c:pt>
                <c:pt idx="3">
                  <c:v>Soybean</c:v>
                </c:pt>
                <c:pt idx="4">
                  <c:v>Common bean</c:v>
                </c:pt>
                <c:pt idx="5">
                  <c:v>Groundnut</c:v>
                </c:pt>
                <c:pt idx="6">
                  <c:v>Pigeon pea</c:v>
                </c:pt>
                <c:pt idx="7">
                  <c:v>Chickpea</c:v>
                </c:pt>
                <c:pt idx="8">
                  <c:v>Finger millet</c:v>
                </c:pt>
                <c:pt idx="9">
                  <c:v>Lentil</c:v>
                </c:pt>
              </c:strCache>
            </c:strRef>
          </c:cat>
          <c:val>
            <c:numRef>
              <c:f>summary!$E$92:$E$101</c:f>
              <c:numCache>
                <c:formatCode>General</c:formatCode>
                <c:ptCount val="10"/>
                <c:pt idx="0">
                  <c:v>76</c:v>
                </c:pt>
                <c:pt idx="1">
                  <c:v>55</c:v>
                </c:pt>
                <c:pt idx="2">
                  <c:v>55</c:v>
                </c:pt>
                <c:pt idx="3">
                  <c:v>51</c:v>
                </c:pt>
                <c:pt idx="4">
                  <c:v>33</c:v>
                </c:pt>
                <c:pt idx="5">
                  <c:v>28</c:v>
                </c:pt>
                <c:pt idx="6">
                  <c:v>13</c:v>
                </c:pt>
                <c:pt idx="7">
                  <c:v>7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CB-469A-BEF1-8D020B58611C}"/>
            </c:ext>
          </c:extLst>
        </c:ser>
        <c:ser>
          <c:idx val="1"/>
          <c:order val="1"/>
          <c:tx>
            <c:strRef>
              <c:f>summary!$F$91</c:f>
              <c:strCache>
                <c:ptCount val="1"/>
                <c:pt idx="0">
                  <c:v>South Asia (n = 170)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summary!$D$92:$D$101</c:f>
              <c:strCache>
                <c:ptCount val="10"/>
                <c:pt idx="0">
                  <c:v>Cowpea</c:v>
                </c:pt>
                <c:pt idx="1">
                  <c:v>Pearl millet</c:v>
                </c:pt>
                <c:pt idx="2">
                  <c:v>Sorghum</c:v>
                </c:pt>
                <c:pt idx="3">
                  <c:v>Soybean</c:v>
                </c:pt>
                <c:pt idx="4">
                  <c:v>Common bean</c:v>
                </c:pt>
                <c:pt idx="5">
                  <c:v>Groundnut</c:v>
                </c:pt>
                <c:pt idx="6">
                  <c:v>Pigeon pea</c:v>
                </c:pt>
                <c:pt idx="7">
                  <c:v>Chickpea</c:v>
                </c:pt>
                <c:pt idx="8">
                  <c:v>Finger millet</c:v>
                </c:pt>
                <c:pt idx="9">
                  <c:v>Lentil</c:v>
                </c:pt>
              </c:strCache>
            </c:strRef>
          </c:cat>
          <c:val>
            <c:numRef>
              <c:f>summary!$F$92:$F$101</c:f>
              <c:numCache>
                <c:formatCode>General</c:formatCode>
                <c:ptCount val="10"/>
                <c:pt idx="0">
                  <c:v>14</c:v>
                </c:pt>
                <c:pt idx="1">
                  <c:v>6</c:v>
                </c:pt>
                <c:pt idx="2">
                  <c:v>24</c:v>
                </c:pt>
                <c:pt idx="3">
                  <c:v>42</c:v>
                </c:pt>
                <c:pt idx="4">
                  <c:v>4</c:v>
                </c:pt>
                <c:pt idx="5">
                  <c:v>24</c:v>
                </c:pt>
                <c:pt idx="6">
                  <c:v>11</c:v>
                </c:pt>
                <c:pt idx="7">
                  <c:v>27</c:v>
                </c:pt>
                <c:pt idx="8">
                  <c:v>6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CB-469A-BEF1-8D020B586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21361744"/>
        <c:axId val="-421361200"/>
      </c:barChart>
      <c:catAx>
        <c:axId val="-42136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421361200"/>
        <c:crosses val="autoZero"/>
        <c:auto val="1"/>
        <c:lblAlgn val="ctr"/>
        <c:lblOffset val="100"/>
        <c:noMultiLvlLbl val="0"/>
      </c:catAx>
      <c:valAx>
        <c:axId val="-4213612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studies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335686424613589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421361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1282852143482069"/>
          <c:y val="0"/>
          <c:w val="0.24676902887139107"/>
          <c:h val="0.1562510936132983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summary!$E$109</c:f>
              <c:strCache>
                <c:ptCount val="1"/>
                <c:pt idx="0">
                  <c:v>Africa (n = 99)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summary!$D$110:$D$119</c:f>
              <c:strCache>
                <c:ptCount val="10"/>
                <c:pt idx="0">
                  <c:v>Cowpea</c:v>
                </c:pt>
                <c:pt idx="1">
                  <c:v>Soybean</c:v>
                </c:pt>
                <c:pt idx="2">
                  <c:v>Common bean</c:v>
                </c:pt>
                <c:pt idx="3">
                  <c:v>Groundnut</c:v>
                </c:pt>
                <c:pt idx="4">
                  <c:v>Peal millet</c:v>
                </c:pt>
                <c:pt idx="5">
                  <c:v>Pigeon pea</c:v>
                </c:pt>
                <c:pt idx="6">
                  <c:v>Sorghum</c:v>
                </c:pt>
                <c:pt idx="7">
                  <c:v>Finger millet</c:v>
                </c:pt>
                <c:pt idx="8">
                  <c:v>Chickpea</c:v>
                </c:pt>
                <c:pt idx="9">
                  <c:v>Lentil</c:v>
                </c:pt>
              </c:strCache>
            </c:strRef>
          </c:cat>
          <c:val>
            <c:numRef>
              <c:f>summary!$E$110:$E$119</c:f>
              <c:numCache>
                <c:formatCode>General</c:formatCode>
                <c:ptCount val="10"/>
                <c:pt idx="0">
                  <c:v>33</c:v>
                </c:pt>
                <c:pt idx="1">
                  <c:v>23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8</c:v>
                </c:pt>
                <c:pt idx="6">
                  <c:v>5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3-40F9-8E16-AB0ECCA187A4}"/>
            </c:ext>
          </c:extLst>
        </c:ser>
        <c:ser>
          <c:idx val="1"/>
          <c:order val="1"/>
          <c:tx>
            <c:strRef>
              <c:f>summary!$F$109</c:f>
              <c:strCache>
                <c:ptCount val="1"/>
                <c:pt idx="0">
                  <c:v>South Asia (n = 58)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summary!$D$110:$D$119</c:f>
              <c:strCache>
                <c:ptCount val="10"/>
                <c:pt idx="0">
                  <c:v>Cowpea</c:v>
                </c:pt>
                <c:pt idx="1">
                  <c:v>Soybean</c:v>
                </c:pt>
                <c:pt idx="2">
                  <c:v>Common bean</c:v>
                </c:pt>
                <c:pt idx="3">
                  <c:v>Groundnut</c:v>
                </c:pt>
                <c:pt idx="4">
                  <c:v>Peal millet</c:v>
                </c:pt>
                <c:pt idx="5">
                  <c:v>Pigeon pea</c:v>
                </c:pt>
                <c:pt idx="6">
                  <c:v>Sorghum</c:v>
                </c:pt>
                <c:pt idx="7">
                  <c:v>Finger millet</c:v>
                </c:pt>
                <c:pt idx="8">
                  <c:v>Chickpea</c:v>
                </c:pt>
                <c:pt idx="9">
                  <c:v>Lentil</c:v>
                </c:pt>
              </c:strCache>
            </c:strRef>
          </c:cat>
          <c:val>
            <c:numRef>
              <c:f>summary!$F$110:$F$119</c:f>
              <c:numCache>
                <c:formatCode>General</c:formatCode>
                <c:ptCount val="10"/>
                <c:pt idx="0">
                  <c:v>14</c:v>
                </c:pt>
                <c:pt idx="1">
                  <c:v>11</c:v>
                </c:pt>
                <c:pt idx="2">
                  <c:v>1</c:v>
                </c:pt>
                <c:pt idx="3">
                  <c:v>8</c:v>
                </c:pt>
                <c:pt idx="4">
                  <c:v>2</c:v>
                </c:pt>
                <c:pt idx="5">
                  <c:v>8</c:v>
                </c:pt>
                <c:pt idx="6">
                  <c:v>6</c:v>
                </c:pt>
                <c:pt idx="7">
                  <c:v>1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D3-40F9-8E16-AB0ECCA18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25222560"/>
        <c:axId val="-625219296"/>
      </c:barChart>
      <c:catAx>
        <c:axId val="-62522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625219296"/>
        <c:crosses val="autoZero"/>
        <c:auto val="1"/>
        <c:lblAlgn val="ctr"/>
        <c:lblOffset val="100"/>
        <c:noMultiLvlLbl val="0"/>
      </c:catAx>
      <c:valAx>
        <c:axId val="-6252192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studies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5.5555555555555558E-3"/>
              <c:y val="0.31640419947506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62522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2423097112860892"/>
          <c:y val="0"/>
          <c:w val="0.23410236220472441"/>
          <c:h val="0.1562510936132983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summary!$G$126</c:f>
              <c:strCache>
                <c:ptCount val="1"/>
                <c:pt idx="0">
                  <c:v>Africa (n = 371)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summary!$D$127:$D$133</c:f>
              <c:strCache>
                <c:ptCount val="7"/>
                <c:pt idx="0">
                  <c:v>Environmental quality</c:v>
                </c:pt>
                <c:pt idx="1">
                  <c:v>Biodiversity</c:v>
                </c:pt>
                <c:pt idx="2">
                  <c:v>Biological N fixation</c:v>
                </c:pt>
                <c:pt idx="3">
                  <c:v>Water management</c:v>
                </c:pt>
                <c:pt idx="4">
                  <c:v>System resilience</c:v>
                </c:pt>
                <c:pt idx="5">
                  <c:v>Land management</c:v>
                </c:pt>
                <c:pt idx="6">
                  <c:v>Productivity</c:v>
                </c:pt>
              </c:strCache>
            </c:strRef>
          </c:cat>
          <c:val>
            <c:numRef>
              <c:f>summary!$G$127:$G$133</c:f>
              <c:numCache>
                <c:formatCode>0</c:formatCode>
                <c:ptCount val="7"/>
                <c:pt idx="0">
                  <c:v>0</c:v>
                </c:pt>
                <c:pt idx="1">
                  <c:v>1.0781671159029651</c:v>
                </c:pt>
                <c:pt idx="2">
                  <c:v>2.6954177897574128</c:v>
                </c:pt>
                <c:pt idx="3">
                  <c:v>4.0431266846361185</c:v>
                </c:pt>
                <c:pt idx="4">
                  <c:v>5.9299191374663076</c:v>
                </c:pt>
                <c:pt idx="5">
                  <c:v>14.016172506738545</c:v>
                </c:pt>
                <c:pt idx="6">
                  <c:v>72.237196765498652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B-45BC-A28B-6043ABC3248C}"/>
            </c:ext>
          </c:extLst>
        </c:ser>
        <c:ser>
          <c:idx val="1"/>
          <c:order val="1"/>
          <c:tx>
            <c:strRef>
              <c:f>summary!$H$126</c:f>
              <c:strCache>
                <c:ptCount val="1"/>
                <c:pt idx="0">
                  <c:v>South Asia (n = 205)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summary!$D$127:$D$133</c:f>
              <c:strCache>
                <c:ptCount val="7"/>
                <c:pt idx="0">
                  <c:v>Environmental quality</c:v>
                </c:pt>
                <c:pt idx="1">
                  <c:v>Biodiversity</c:v>
                </c:pt>
                <c:pt idx="2">
                  <c:v>Biological N fixation</c:v>
                </c:pt>
                <c:pt idx="3">
                  <c:v>Water management</c:v>
                </c:pt>
                <c:pt idx="4">
                  <c:v>System resilience</c:v>
                </c:pt>
                <c:pt idx="5">
                  <c:v>Land management</c:v>
                </c:pt>
                <c:pt idx="6">
                  <c:v>Productivity</c:v>
                </c:pt>
              </c:strCache>
            </c:strRef>
          </c:cat>
          <c:val>
            <c:numRef>
              <c:f>summary!$H$127:$H$133</c:f>
              <c:numCache>
                <c:formatCode>0</c:formatCode>
                <c:ptCount val="7"/>
                <c:pt idx="0">
                  <c:v>2.4390243902439024</c:v>
                </c:pt>
                <c:pt idx="1">
                  <c:v>3.4146341463414638</c:v>
                </c:pt>
                <c:pt idx="2">
                  <c:v>1.9512195121951219</c:v>
                </c:pt>
                <c:pt idx="3">
                  <c:v>4.3902439024390238</c:v>
                </c:pt>
                <c:pt idx="4">
                  <c:v>1.4634146341463417</c:v>
                </c:pt>
                <c:pt idx="5">
                  <c:v>17.073170731707318</c:v>
                </c:pt>
                <c:pt idx="6">
                  <c:v>69.268292682926827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B-45BC-A28B-6043ABC32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488300304"/>
        <c:axId val="-488306288"/>
      </c:barChart>
      <c:catAx>
        <c:axId val="-48830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488306288"/>
        <c:crosses val="autoZero"/>
        <c:auto val="1"/>
        <c:lblAlgn val="ctr"/>
        <c:lblOffset val="100"/>
        <c:noMultiLvlLbl val="0"/>
      </c:catAx>
      <c:valAx>
        <c:axId val="-488306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48830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summary!$D$182</c:f>
              <c:strCache>
                <c:ptCount val="1"/>
                <c:pt idx="0">
                  <c:v>Organic carbon (n = 52)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summary!$C$183:$C$202</c:f>
              <c:strCache>
                <c:ptCount val="20"/>
                <c:pt idx="0">
                  <c:v>India</c:v>
                </c:pt>
                <c:pt idx="1">
                  <c:v>Nigeria</c:v>
                </c:pt>
                <c:pt idx="2">
                  <c:v>Ghana</c:v>
                </c:pt>
                <c:pt idx="3">
                  <c:v>Niger</c:v>
                </c:pt>
                <c:pt idx="4">
                  <c:v>Ethiopia</c:v>
                </c:pt>
                <c:pt idx="5">
                  <c:v>Kenya</c:v>
                </c:pt>
                <c:pt idx="6">
                  <c:v>Burkina Faso</c:v>
                </c:pt>
                <c:pt idx="7">
                  <c:v>South Africa</c:v>
                </c:pt>
                <c:pt idx="8">
                  <c:v>Côte d’Ivoire</c:v>
                </c:pt>
                <c:pt idx="9">
                  <c:v>Bangladesh</c:v>
                </c:pt>
                <c:pt idx="10">
                  <c:v>Sudan</c:v>
                </c:pt>
                <c:pt idx="11">
                  <c:v>Pakistan</c:v>
                </c:pt>
                <c:pt idx="12">
                  <c:v>Uganda</c:v>
                </c:pt>
                <c:pt idx="13">
                  <c:v>Senegal</c:v>
                </c:pt>
                <c:pt idx="14">
                  <c:v>Tanzania</c:v>
                </c:pt>
                <c:pt idx="15">
                  <c:v>Cameroon</c:v>
                </c:pt>
                <c:pt idx="16">
                  <c:v>Mali</c:v>
                </c:pt>
                <c:pt idx="17">
                  <c:v>Morocco</c:v>
                </c:pt>
                <c:pt idx="18">
                  <c:v>Mozambique</c:v>
                </c:pt>
                <c:pt idx="19">
                  <c:v>Sierra Leone</c:v>
                </c:pt>
              </c:strCache>
            </c:strRef>
          </c:cat>
          <c:val>
            <c:numRef>
              <c:f>summary!$D$183:$D$202</c:f>
              <c:numCache>
                <c:formatCode>General</c:formatCode>
                <c:ptCount val="20"/>
                <c:pt idx="0">
                  <c:v>21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2B-428F-8040-00329C218340}"/>
            </c:ext>
          </c:extLst>
        </c:ser>
        <c:ser>
          <c:idx val="1"/>
          <c:order val="1"/>
          <c:tx>
            <c:strRef>
              <c:f>summary!$E$182</c:f>
              <c:strCache>
                <c:ptCount val="1"/>
                <c:pt idx="0">
                  <c:v>Biomass (n = 78)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rgbClr val="99CC00"/>
              </a:solidFill>
            </a:ln>
            <a:effectLst/>
          </c:spPr>
          <c:invertIfNegative val="0"/>
          <c:cat>
            <c:strRef>
              <c:f>summary!$C$183:$C$202</c:f>
              <c:strCache>
                <c:ptCount val="20"/>
                <c:pt idx="0">
                  <c:v>India</c:v>
                </c:pt>
                <c:pt idx="1">
                  <c:v>Nigeria</c:v>
                </c:pt>
                <c:pt idx="2">
                  <c:v>Ghana</c:v>
                </c:pt>
                <c:pt idx="3">
                  <c:v>Niger</c:v>
                </c:pt>
                <c:pt idx="4">
                  <c:v>Ethiopia</c:v>
                </c:pt>
                <c:pt idx="5">
                  <c:v>Kenya</c:v>
                </c:pt>
                <c:pt idx="6">
                  <c:v>Burkina Faso</c:v>
                </c:pt>
                <c:pt idx="7">
                  <c:v>South Africa</c:v>
                </c:pt>
                <c:pt idx="8">
                  <c:v>Côte d’Ivoire</c:v>
                </c:pt>
                <c:pt idx="9">
                  <c:v>Bangladesh</c:v>
                </c:pt>
                <c:pt idx="10">
                  <c:v>Sudan</c:v>
                </c:pt>
                <c:pt idx="11">
                  <c:v>Pakistan</c:v>
                </c:pt>
                <c:pt idx="12">
                  <c:v>Uganda</c:v>
                </c:pt>
                <c:pt idx="13">
                  <c:v>Senegal</c:v>
                </c:pt>
                <c:pt idx="14">
                  <c:v>Tanzania</c:v>
                </c:pt>
                <c:pt idx="15">
                  <c:v>Cameroon</c:v>
                </c:pt>
                <c:pt idx="16">
                  <c:v>Mali</c:v>
                </c:pt>
                <c:pt idx="17">
                  <c:v>Morocco</c:v>
                </c:pt>
                <c:pt idx="18">
                  <c:v>Mozambique</c:v>
                </c:pt>
                <c:pt idx="19">
                  <c:v>Sierra Leone</c:v>
                </c:pt>
              </c:strCache>
            </c:strRef>
          </c:cat>
          <c:val>
            <c:numRef>
              <c:f>summary!$E$183:$E$202</c:f>
              <c:numCache>
                <c:formatCode>General</c:formatCode>
                <c:ptCount val="20"/>
                <c:pt idx="0">
                  <c:v>8</c:v>
                </c:pt>
                <c:pt idx="1">
                  <c:v>5</c:v>
                </c:pt>
                <c:pt idx="2">
                  <c:v>7</c:v>
                </c:pt>
                <c:pt idx="3">
                  <c:v>15</c:v>
                </c:pt>
                <c:pt idx="4">
                  <c:v>10</c:v>
                </c:pt>
                <c:pt idx="5">
                  <c:v>4</c:v>
                </c:pt>
                <c:pt idx="6">
                  <c:v>3</c:v>
                </c:pt>
                <c:pt idx="7">
                  <c:v>6</c:v>
                </c:pt>
                <c:pt idx="8">
                  <c:v>1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2B-428F-8040-00329C218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82299472"/>
        <c:axId val="-282288592"/>
      </c:barChart>
      <c:catAx>
        <c:axId val="-28229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282288592"/>
        <c:crosses val="autoZero"/>
        <c:auto val="1"/>
        <c:lblAlgn val="ctr"/>
        <c:lblOffset val="100"/>
        <c:noMultiLvlLbl val="0"/>
      </c:catAx>
      <c:valAx>
        <c:axId val="-282288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studies</a:t>
                </a:r>
              </a:p>
            </c:rich>
          </c:tx>
          <c:layout>
            <c:manualLayout>
              <c:xMode val="edge"/>
              <c:yMode val="edge"/>
              <c:x val="1.0648148148148146E-2"/>
              <c:y val="0.492225776465441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28229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2325896762904642"/>
          <c:y val="2.7777777777777776E-2"/>
          <c:w val="0.28200524934383203"/>
          <c:h val="0.1562510936132983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summary!$D$207</c:f>
              <c:strCache>
                <c:ptCount val="1"/>
                <c:pt idx="0">
                  <c:v>Stover (n = 66)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rgbClr val="99CC00"/>
              </a:solidFill>
            </a:ln>
            <a:effectLst/>
          </c:spPr>
          <c:invertIfNegative val="0"/>
          <c:cat>
            <c:strRef>
              <c:f>summary!$C$208:$C$227</c:f>
              <c:strCache>
                <c:ptCount val="20"/>
                <c:pt idx="0">
                  <c:v>India</c:v>
                </c:pt>
                <c:pt idx="1">
                  <c:v>Niger</c:v>
                </c:pt>
                <c:pt idx="2">
                  <c:v>Nigeria</c:v>
                </c:pt>
                <c:pt idx="3">
                  <c:v>Ethiopia</c:v>
                </c:pt>
                <c:pt idx="4">
                  <c:v>Ghana</c:v>
                </c:pt>
                <c:pt idx="5">
                  <c:v>Pakistan</c:v>
                </c:pt>
                <c:pt idx="6">
                  <c:v>Burkina Faso</c:v>
                </c:pt>
                <c:pt idx="7">
                  <c:v>Kenya</c:v>
                </c:pt>
                <c:pt idx="8">
                  <c:v>Egypt</c:v>
                </c:pt>
                <c:pt idx="9">
                  <c:v>Sudan</c:v>
                </c:pt>
                <c:pt idx="10">
                  <c:v>Senegal</c:v>
                </c:pt>
                <c:pt idx="11">
                  <c:v>Bangladesh</c:v>
                </c:pt>
                <c:pt idx="12">
                  <c:v>Cameroon</c:v>
                </c:pt>
                <c:pt idx="13">
                  <c:v>Mali</c:v>
                </c:pt>
                <c:pt idx="14">
                  <c:v>Botswana</c:v>
                </c:pt>
                <c:pt idx="15">
                  <c:v>Malawi</c:v>
                </c:pt>
                <c:pt idx="16">
                  <c:v>Mozambique</c:v>
                </c:pt>
                <c:pt idx="17">
                  <c:v>Tanzania</c:v>
                </c:pt>
                <c:pt idx="18">
                  <c:v>Uganda</c:v>
                </c:pt>
                <c:pt idx="19">
                  <c:v>South Africa</c:v>
                </c:pt>
              </c:strCache>
            </c:strRef>
          </c:cat>
          <c:val>
            <c:numRef>
              <c:f>summary!$D$208:$D$227</c:f>
              <c:numCache>
                <c:formatCode>General</c:formatCode>
                <c:ptCount val="20"/>
                <c:pt idx="0">
                  <c:v>23</c:v>
                </c:pt>
                <c:pt idx="1">
                  <c:v>12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54-4470-A4FC-557963D89B68}"/>
            </c:ext>
          </c:extLst>
        </c:ser>
        <c:ser>
          <c:idx val="0"/>
          <c:order val="0"/>
          <c:tx>
            <c:strRef>
              <c:f>summary!$E$207</c:f>
              <c:strCache>
                <c:ptCount val="1"/>
                <c:pt idx="0">
                  <c:v>N fixed (n = 26)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summary!$C$208:$C$227</c:f>
              <c:strCache>
                <c:ptCount val="20"/>
                <c:pt idx="0">
                  <c:v>India</c:v>
                </c:pt>
                <c:pt idx="1">
                  <c:v>Niger</c:v>
                </c:pt>
                <c:pt idx="2">
                  <c:v>Nigeria</c:v>
                </c:pt>
                <c:pt idx="3">
                  <c:v>Ethiopia</c:v>
                </c:pt>
                <c:pt idx="4">
                  <c:v>Ghana</c:v>
                </c:pt>
                <c:pt idx="5">
                  <c:v>Pakistan</c:v>
                </c:pt>
                <c:pt idx="6">
                  <c:v>Burkina Faso</c:v>
                </c:pt>
                <c:pt idx="7">
                  <c:v>Kenya</c:v>
                </c:pt>
                <c:pt idx="8">
                  <c:v>Egypt</c:v>
                </c:pt>
                <c:pt idx="9">
                  <c:v>Sudan</c:v>
                </c:pt>
                <c:pt idx="10">
                  <c:v>Senegal</c:v>
                </c:pt>
                <c:pt idx="11">
                  <c:v>Bangladesh</c:v>
                </c:pt>
                <c:pt idx="12">
                  <c:v>Cameroon</c:v>
                </c:pt>
                <c:pt idx="13">
                  <c:v>Mali</c:v>
                </c:pt>
                <c:pt idx="14">
                  <c:v>Botswana</c:v>
                </c:pt>
                <c:pt idx="15">
                  <c:v>Malawi</c:v>
                </c:pt>
                <c:pt idx="16">
                  <c:v>Mozambique</c:v>
                </c:pt>
                <c:pt idx="17">
                  <c:v>Tanzania</c:v>
                </c:pt>
                <c:pt idx="18">
                  <c:v>Uganda</c:v>
                </c:pt>
                <c:pt idx="19">
                  <c:v>South Africa</c:v>
                </c:pt>
              </c:strCache>
            </c:strRef>
          </c:cat>
          <c:val>
            <c:numRef>
              <c:f>summary!$E$208:$E$227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  <c:pt idx="7">
                  <c:v>2</c:v>
                </c:pt>
                <c:pt idx="10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54-4470-A4FC-557963D89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282297296"/>
        <c:axId val="-282294032"/>
      </c:barChart>
      <c:catAx>
        <c:axId val="-28229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282294032"/>
        <c:crosses val="autoZero"/>
        <c:auto val="1"/>
        <c:lblAlgn val="ctr"/>
        <c:lblOffset val="100"/>
        <c:noMultiLvlLbl val="0"/>
      </c:catAx>
      <c:valAx>
        <c:axId val="-2822940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studies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245698089822105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-28229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935E9-3D3D-46D5-B39E-199F73F8E6B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B7140-E271-478C-84FD-CF9535BDC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  <a:sym typeface="Symbol" pitchFamily="18" charset="2"/>
              </a:rPr>
              <a:t>GLDC are grown as sole crops within a season (64%) or sole crops continuously (2%); as intercrops (16%), in rotations (12%), or with trees (3%) or on rested (fallow) land (1%) or for green manure; n = 472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B7140-E271-478C-84FD-CF9535BDCE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02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  <a:sym typeface="Symbol" pitchFamily="18" charset="2"/>
              </a:rPr>
              <a:t>GLDC are grown as sole crops within a season (64%) or sole crops continuously (2%); as intercrops (16%), in rotations (12%), or with trees (3%) or on rested (fallow) land (1%) or for green manure; n = 472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B7140-E271-478C-84FD-CF9535BDCE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5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  <a:sym typeface="Symbol" pitchFamily="18" charset="2"/>
              </a:rPr>
              <a:t>GLDC are grown as sole crops within a season (64%) or sole crops continuously (2%); as intercrops (16%), in rotations (12%), or with trees (3%) or on rested (fallow) land (1%) or for green manure; n = 472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B7140-E271-478C-84FD-CF9535BDCE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02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  <a:sym typeface="Symbol" pitchFamily="18" charset="2"/>
              </a:rPr>
              <a:t>GLDC are grown as sole crops within a season (64%) or sole crops continuously (2%); as intercrops (16%), in rotations (12%), or with trees (3%) or on rested (fallow) land (1%) or for green manure; n = 472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B7140-E271-478C-84FD-CF9535BDCE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6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  <a:sym typeface="Symbol" pitchFamily="18" charset="2"/>
              </a:rPr>
              <a:t>GLDC are grown as sole crops within a season (64%) or sole crops continuously (2%); as intercrops (16%), in rotations (12%), or with trees (3%) or on rested (fallow) land (1%) or for green manure; n = 472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B7140-E271-478C-84FD-CF9535BDCE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5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  <a:sym typeface="Symbol" pitchFamily="18" charset="2"/>
              </a:rPr>
              <a:t>GLDC are grown as sole crops within a season (64%) or sole crops continuously (2%); as intercrops (16%), in rotations (12%), or with trees (3%) or on rested (fallow) land (1%) or for green manure; n = 472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B7140-E271-478C-84FD-CF9535BDCE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8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269" y="185738"/>
            <a:ext cx="1711531" cy="5735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03"/>
          <a:stretch/>
        </p:blipFill>
        <p:spPr>
          <a:xfrm>
            <a:off x="10646229" y="6051152"/>
            <a:ext cx="1545771" cy="80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5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9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0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4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1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4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2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2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E201-C388-4838-92A5-F8C13747E51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BED6-FC3F-46AF-8E1A-145F3A96E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8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86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NRM evidence for inclusion of GLDC crops in farming </a:t>
            </a:r>
            <a:r>
              <a:rPr lang="en-US" b="1" dirty="0" smtClean="0"/>
              <a:t>systems – Reference Group Meeting,</a:t>
            </a:r>
            <a:br>
              <a:rPr lang="en-US" b="1" dirty="0" smtClean="0"/>
            </a:br>
            <a:r>
              <a:rPr lang="en-US" b="1" dirty="0" smtClean="0"/>
              <a:t> 2 Dec 2020</a:t>
            </a: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090" y="276773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b="1" dirty="0" err="1" smtClean="0"/>
              <a:t>Welcome</a:t>
            </a:r>
            <a:r>
              <a:rPr lang="sv-SE" sz="4400" b="1" dirty="0" smtClean="0"/>
              <a:t> and </a:t>
            </a:r>
            <a:r>
              <a:rPr lang="sv-SE" sz="4400" b="1" dirty="0" err="1" smtClean="0"/>
              <a:t>Introductions</a:t>
            </a:r>
            <a:endParaRPr lang="sv-SE" sz="4400" b="1" dirty="0"/>
          </a:p>
        </p:txBody>
      </p:sp>
    </p:spTree>
    <p:extLst>
      <p:ext uri="{BB962C8B-B14F-4D97-AF65-F5344CB8AC3E}">
        <p14:creationId xmlns:p14="http://schemas.microsoft.com/office/powerpoint/2010/main" val="4282579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7034546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Effects of GLDC on NRM indicators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4201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Research continues to focus on 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yields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Most publications assessed outcomes associated with productivity (Africa 72%, South  Asia 69%) as compared to land management (Africa 14%, South Asia 17%), or other indicators of NRM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A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small number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(5) of publications from South Asia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examined outcomes on environmental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quality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There is need to check this bias (towards yield) by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assessing other systematic reviews and meta-analysis that synthesis literature on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GLDC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. If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confirmed, then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we conclude that the focus on yield is prevalent in primary studies, and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in existing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research synthesis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.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62873"/>
              </p:ext>
            </p:extLst>
          </p:nvPr>
        </p:nvGraphicFramePr>
        <p:xfrm>
          <a:off x="6096000" y="1302786"/>
          <a:ext cx="566928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0" y="5143666"/>
            <a:ext cx="5669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Proportion </a:t>
            </a:r>
            <a:r>
              <a:rPr lang="en-US" sz="1200" dirty="0">
                <a:latin typeface="+mj-lt"/>
              </a:rPr>
              <a:t>of </a:t>
            </a:r>
            <a:r>
              <a:rPr lang="en-US" sz="1200" dirty="0" smtClean="0">
                <a:latin typeface="+mj-lt"/>
              </a:rPr>
              <a:t>publications reporting different indicators of NRM in </a:t>
            </a:r>
            <a:r>
              <a:rPr lang="en-US" sz="1200" dirty="0">
                <a:latin typeface="+mj-lt"/>
              </a:rPr>
              <a:t>Africa and South Asia.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Categories are non-exclusive; some studies reported more than one indicator.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852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7034546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Effects of GLDC on NRM indicators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4355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Evidence for carbon sequestration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The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coverage and evidence for the impact of GLDC on carbon sequestration was diverse, and include studies that report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SOC, biomass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of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crops and </a:t>
            </a:r>
            <a:r>
              <a:rPr lang="en-US" sz="1900" dirty="0" err="1" smtClean="0">
                <a:latin typeface="+mj-lt"/>
                <a:cs typeface="Arial" pitchFamily="34" charset="0"/>
                <a:sym typeface="Symbol" pitchFamily="18" charset="2"/>
              </a:rPr>
              <a:t>stover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SOC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reported 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52 publications for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studies conducted 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10 countries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Biomass reported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78 publications for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studies conducted 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19 countries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Stover reported in 66 publications for studies conducted in 14 countries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Biomass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produced by GLDC can add to SOC if crop residues are retained in the field or removed as fodder and retuned back as manure or compost.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5196159"/>
            <a:ext cx="5669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Proportion </a:t>
            </a:r>
            <a:r>
              <a:rPr lang="en-US" sz="1200" dirty="0">
                <a:latin typeface="+mj-lt"/>
              </a:rPr>
              <a:t>of </a:t>
            </a:r>
            <a:r>
              <a:rPr lang="en-US" sz="1200" dirty="0" smtClean="0">
                <a:latin typeface="+mj-lt"/>
              </a:rPr>
              <a:t>publications reporting SOC and biomass in for studies conducted in different countries. </a:t>
            </a:r>
            <a:r>
              <a:rPr lang="en-US" sz="1200" dirty="0" smtClean="0">
                <a:latin typeface="+mj-lt"/>
                <a:ea typeface="Calibri" panose="020F0502020204030204" pitchFamily="34" charset="0"/>
              </a:rPr>
              <a:t>Categories are non-exclusive.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140649"/>
              </p:ext>
            </p:extLst>
          </p:nvPr>
        </p:nvGraphicFramePr>
        <p:xfrm>
          <a:off x="6096000" y="1302786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14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7034546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Effects of GLDC on NRM indicators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369331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Evidence for biological nitrogen fixation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Amount of nitrogen fixed by grain legumes reported in 66 publication for studies conducted in 14 countries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Potential </a:t>
            </a: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for nutrient cycling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Stover reported in 26 publications for studies conducted in 14 countries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Nitrogen fixation and nutrient cycling via </a:t>
            </a:r>
            <a:r>
              <a:rPr lang="en-US" sz="1900" dirty="0" err="1">
                <a:latin typeface="+mj-lt"/>
                <a:cs typeface="Arial" pitchFamily="34" charset="0"/>
                <a:sym typeface="Symbol" pitchFamily="18" charset="2"/>
              </a:rPr>
              <a:t>stover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 can contribute to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building more sustainable agroecosystems and increased yield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5041001"/>
            <a:ext cx="5669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Proportion </a:t>
            </a:r>
            <a:r>
              <a:rPr lang="en-US" sz="1200" dirty="0">
                <a:latin typeface="+mj-lt"/>
              </a:rPr>
              <a:t>of </a:t>
            </a:r>
            <a:r>
              <a:rPr lang="en-US" sz="1200" dirty="0" smtClean="0">
                <a:latin typeface="+mj-lt"/>
              </a:rPr>
              <a:t>publications reporting amount of </a:t>
            </a:r>
            <a:r>
              <a:rPr lang="en-US" sz="1200" dirty="0" err="1" smtClean="0">
                <a:latin typeface="+mj-lt"/>
              </a:rPr>
              <a:t>stover</a:t>
            </a:r>
            <a:r>
              <a:rPr lang="en-US" sz="1200" dirty="0" smtClean="0">
                <a:latin typeface="+mj-lt"/>
              </a:rPr>
              <a:t> or nitrogen fixed in for studies conducted in different countries.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950481"/>
              </p:ext>
            </p:extLst>
          </p:nvPr>
        </p:nvGraphicFramePr>
        <p:xfrm>
          <a:off x="6096000" y="1302786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28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5517634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OUTLOOK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41395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Completion of data extraction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of data from remaining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papers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Search on list of websites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from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relevant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organizations for relevant publications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Create an illustrative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theory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of (change)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how inclusion of GLDC may bring about change 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NRM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>
                <a:latin typeface="+mj-lt"/>
                <a:cs typeface="Arial" pitchFamily="34" charset="0"/>
                <a:sym typeface="Symbol" pitchFamily="18" charset="2"/>
              </a:rPr>
              <a:t>Statistical analysis and </a:t>
            </a: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synthesis of results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Independence of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observations/data-points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Publication bias and sensitivity analyses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>
                <a:latin typeface="+mj-lt"/>
                <a:cs typeface="Arial" pitchFamily="34" charset="0"/>
                <a:sym typeface="Symbol" pitchFamily="18" charset="2"/>
              </a:rPr>
              <a:t>Illustration of </a:t>
            </a: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results etc.</a:t>
            </a:r>
            <a:endParaRPr lang="en-GB" sz="1900" dirty="0">
              <a:latin typeface="+mj-lt"/>
              <a:cs typeface="Arial" pitchFamily="34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Draft manuscripts (a systematic review and a meta-analysis)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6064765" y="797439"/>
            <a:ext cx="5517634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OUTPUTS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6064764" y="1302786"/>
            <a:ext cx="5486400" cy="4339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9725" indent="-3397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A systematic review methodology will be used review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NRM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evidence from both peer reviewed publications and grey literature. </a:t>
            </a:r>
            <a:r>
              <a:rPr lang="en-US" sz="1900" b="1" dirty="0">
                <a:latin typeface="+mj-lt"/>
                <a:cs typeface="Arial" pitchFamily="34" charset="0"/>
                <a:sym typeface="Symbol" pitchFamily="18" charset="2"/>
              </a:rPr>
              <a:t>The systematic review will identify, select </a:t>
            </a:r>
            <a:r>
              <a:rPr lang="en-US" sz="1900" b="1" dirty="0" smtClean="0">
                <a:latin typeface="+mj-lt"/>
                <a:cs typeface="Arial" pitchFamily="34" charset="0"/>
                <a:sym typeface="Symbol" pitchFamily="18" charset="2"/>
              </a:rPr>
              <a:t>and </a:t>
            </a:r>
            <a:r>
              <a:rPr lang="en-US" sz="1900" b="1" dirty="0">
                <a:latin typeface="+mj-lt"/>
                <a:cs typeface="Arial" pitchFamily="34" charset="0"/>
                <a:sym typeface="Symbol" pitchFamily="18" charset="2"/>
              </a:rPr>
              <a:t>synthesis all available NRM </a:t>
            </a:r>
            <a:r>
              <a:rPr lang="en-US" sz="1900" b="1" dirty="0" smtClean="0">
                <a:latin typeface="+mj-lt"/>
                <a:cs typeface="Arial" pitchFamily="34" charset="0"/>
                <a:sym typeface="Symbol" pitchFamily="18" charset="2"/>
              </a:rPr>
              <a:t>evidence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. The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systematic review will also identify gaps in research and knowledge. </a:t>
            </a:r>
            <a:endParaRPr lang="en-US" sz="1900" dirty="0" smtClean="0">
              <a:latin typeface="+mj-lt"/>
              <a:cs typeface="Arial" pitchFamily="34" charset="0"/>
              <a:sym typeface="Symbol" pitchFamily="18" charset="2"/>
            </a:endParaRPr>
          </a:p>
          <a:p>
            <a:pPr marL="339725" indent="-3397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A meta-analysis will be applied to data means of treatment and control are available. A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meta-analysis is statistical procedure for combining data from multiple studies to come up with an overall trend. </a:t>
            </a:r>
            <a:r>
              <a:rPr lang="en-US" sz="1900" b="1" dirty="0" smtClean="0">
                <a:latin typeface="+mj-lt"/>
                <a:cs typeface="Arial" pitchFamily="34" charset="0"/>
                <a:sym typeface="Symbol" pitchFamily="18" charset="2"/>
              </a:rPr>
              <a:t>The </a:t>
            </a:r>
            <a:r>
              <a:rPr lang="en-US" sz="1900" b="1" dirty="0">
                <a:latin typeface="+mj-lt"/>
                <a:cs typeface="Arial" pitchFamily="34" charset="0"/>
                <a:sym typeface="Symbol" pitchFamily="18" charset="2"/>
              </a:rPr>
              <a:t>meta-analysis will assess the strength and direction of NRM evidence present in the </a:t>
            </a:r>
            <a:r>
              <a:rPr lang="en-US" sz="1900" b="1" dirty="0" smtClean="0">
                <a:latin typeface="+mj-lt"/>
                <a:cs typeface="Arial" pitchFamily="34" charset="0"/>
                <a:sym typeface="Symbol" pitchFamily="18" charset="2"/>
              </a:rPr>
              <a:t>literature, </a:t>
            </a:r>
            <a:r>
              <a:rPr lang="en-US" sz="1900" b="1" dirty="0">
                <a:latin typeface="+mj-lt"/>
                <a:cs typeface="Arial" pitchFamily="34" charset="0"/>
                <a:sym typeface="Symbol" pitchFamily="18" charset="2"/>
              </a:rPr>
              <a:t>and the conditions under which the trend is negative, positive, or no effect</a:t>
            </a:r>
          </a:p>
        </p:txBody>
      </p:sp>
    </p:spTree>
    <p:extLst>
      <p:ext uri="{BB962C8B-B14F-4D97-AF65-F5344CB8AC3E}">
        <p14:creationId xmlns:p14="http://schemas.microsoft.com/office/powerpoint/2010/main" val="13307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609725"/>
            <a:ext cx="5486400" cy="469872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preview of reference meeting I</a:t>
            </a:r>
          </a:p>
          <a:p>
            <a:pPr marL="0" indent="0">
              <a:buNone/>
            </a:pPr>
            <a:r>
              <a:rPr lang="en-GB" sz="2000" dirty="0" smtClean="0">
                <a:latin typeface="+mj-lt"/>
              </a:rPr>
              <a:t>In the previous meeting we discussed review protocol, including:</a:t>
            </a:r>
          </a:p>
          <a:p>
            <a:r>
              <a:rPr lang="en-US" sz="2000" dirty="0" smtClean="0">
                <a:latin typeface="+mj-lt"/>
              </a:rPr>
              <a:t>Objectives of the review</a:t>
            </a:r>
          </a:p>
          <a:p>
            <a:r>
              <a:rPr lang="en-GB" sz="2000" dirty="0" smtClean="0">
                <a:latin typeface="+mj-lt"/>
              </a:rPr>
              <a:t>Research questions</a:t>
            </a:r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Indicators of NRM</a:t>
            </a:r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Potential moderators</a:t>
            </a:r>
          </a:p>
          <a:p>
            <a:r>
              <a:rPr lang="en-GB" sz="2000" dirty="0" smtClean="0">
                <a:latin typeface="+mj-lt"/>
              </a:rPr>
              <a:t>Search strategy</a:t>
            </a:r>
          </a:p>
          <a:p>
            <a:r>
              <a:rPr lang="en-US" sz="2000" dirty="0" smtClean="0">
                <a:latin typeface="+mj-lt"/>
              </a:rPr>
              <a:t>Selection </a:t>
            </a:r>
            <a:r>
              <a:rPr lang="en-US" sz="2000" dirty="0">
                <a:latin typeface="+mj-lt"/>
              </a:rPr>
              <a:t>and </a:t>
            </a:r>
            <a:r>
              <a:rPr lang="en-US" sz="2000" dirty="0" smtClean="0">
                <a:latin typeface="+mj-lt"/>
              </a:rPr>
              <a:t>screening</a:t>
            </a:r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Critical </a:t>
            </a:r>
            <a:r>
              <a:rPr lang="en-US" sz="2000" dirty="0">
                <a:latin typeface="+mj-lt"/>
              </a:rPr>
              <a:t>appraisal and data </a:t>
            </a:r>
            <a:r>
              <a:rPr lang="en-US" sz="2000" dirty="0" smtClean="0">
                <a:latin typeface="+mj-lt"/>
              </a:rPr>
              <a:t>extraction</a:t>
            </a:r>
          </a:p>
          <a:p>
            <a:r>
              <a:rPr lang="en-US" sz="2000" dirty="0" smtClean="0">
                <a:latin typeface="+mj-lt"/>
              </a:rPr>
              <a:t>Elements </a:t>
            </a:r>
            <a:r>
              <a:rPr lang="en-US" sz="2000" dirty="0">
                <a:latin typeface="+mj-lt"/>
              </a:rPr>
              <a:t>of the </a:t>
            </a:r>
            <a:r>
              <a:rPr lang="en-US" sz="2000" dirty="0" smtClean="0">
                <a:latin typeface="+mj-lt"/>
              </a:rPr>
              <a:t>database</a:t>
            </a:r>
          </a:p>
          <a:p>
            <a:r>
              <a:rPr lang="en-US" sz="2000" dirty="0" smtClean="0">
                <a:latin typeface="+mj-lt"/>
              </a:rPr>
              <a:t>Illustration </a:t>
            </a:r>
            <a:r>
              <a:rPr lang="en-US" sz="2000" dirty="0">
                <a:latin typeface="+mj-lt"/>
              </a:rPr>
              <a:t>of </a:t>
            </a:r>
            <a:r>
              <a:rPr lang="en-US" sz="2000" dirty="0" smtClean="0">
                <a:latin typeface="+mj-lt"/>
              </a:rPr>
              <a:t>results</a:t>
            </a:r>
            <a:endParaRPr lang="en-GB" sz="2000" dirty="0" smtClean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08700" y="1609725"/>
            <a:ext cx="56642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 for reference meeting II: 2 December 2020</a:t>
            </a:r>
          </a:p>
          <a:p>
            <a:r>
              <a:rPr lang="en-GB" sz="2000" dirty="0" smtClean="0"/>
              <a:t>An update on data extraction</a:t>
            </a:r>
          </a:p>
          <a:p>
            <a:r>
              <a:rPr lang="en-GB" sz="2000" dirty="0" smtClean="0"/>
              <a:t>Results from preliminary analysis</a:t>
            </a:r>
          </a:p>
          <a:p>
            <a:r>
              <a:rPr lang="en-GB" sz="2000" dirty="0" smtClean="0"/>
              <a:t>Outlook/next steps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8367" y="281612"/>
            <a:ext cx="9373707" cy="49456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5777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NRM evidence for inclusion of GLDC crops in farming systems</a:t>
            </a:r>
            <a:endParaRPr lang="en-US" sz="2800" b="1" dirty="0">
              <a:solidFill>
                <a:srgbClr val="57772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578367" y="876167"/>
            <a:ext cx="7034546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Reference group meeting II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sym typeface="Symbol" pitchFamily="18" charset="2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07477" y="853838"/>
            <a:ext cx="5517634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Research questions</a:t>
            </a: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607476" y="1359185"/>
            <a:ext cx="10972797" cy="409342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900" b="1" dirty="0" smtClean="0">
                <a:latin typeface="+mj-lt"/>
                <a:cs typeface="Arial" pitchFamily="34" charset="0"/>
                <a:sym typeface="Symbol" pitchFamily="18" charset="2"/>
              </a:rPr>
              <a:t>Primary research question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What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is the evidence for the role of GLDC in contributing to NRM?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900" b="1" dirty="0">
                <a:latin typeface="+mj-lt"/>
                <a:cs typeface="Arial" pitchFamily="34" charset="0"/>
                <a:sym typeface="Symbol" pitchFamily="18" charset="2"/>
              </a:rPr>
              <a:t>Secondary research questions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What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kind of indicators are commonly used as measures NRM for GLDC in dryland and sub-humid tropics in Africa and South Asia? 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What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happens when farmers adopt or do not include GLDC in farming systems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When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farmers start to plant these legumes or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cereals; move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from these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crops; move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from traditional varieties to improved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varieties; move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from one type of legume or cereal to another?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What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influence has management practices on the indicators on NMR evidence identified? 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What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are the major gaps in the evidence base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?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44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07477" y="853838"/>
            <a:ext cx="5517634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Indicators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5715"/>
              </p:ext>
            </p:extLst>
          </p:nvPr>
        </p:nvGraphicFramePr>
        <p:xfrm>
          <a:off x="607474" y="1377919"/>
          <a:ext cx="10972799" cy="434854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72269">
                  <a:extLst>
                    <a:ext uri="{9D8B030D-6E8A-4147-A177-3AD203B41FA5}">
                      <a16:colId xmlns:a16="http://schemas.microsoft.com/office/drawing/2014/main" val="1252230913"/>
                    </a:ext>
                  </a:extLst>
                </a:gridCol>
                <a:gridCol w="4084607">
                  <a:extLst>
                    <a:ext uri="{9D8B030D-6E8A-4147-A177-3AD203B41FA5}">
                      <a16:colId xmlns:a16="http://schemas.microsoft.com/office/drawing/2014/main" val="1675417917"/>
                    </a:ext>
                  </a:extLst>
                </a:gridCol>
                <a:gridCol w="5315923">
                  <a:extLst>
                    <a:ext uri="{9D8B030D-6E8A-4147-A177-3AD203B41FA5}">
                      <a16:colId xmlns:a16="http://schemas.microsoft.com/office/drawing/2014/main" val="3819416807"/>
                    </a:ext>
                  </a:extLst>
                </a:gridCol>
              </a:tblGrid>
              <a:tr h="41154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Category</a:t>
                      </a:r>
                      <a:endParaRPr lang="en-US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Indicators of direction (of change)</a:t>
                      </a:r>
                      <a:endParaRPr lang="en-US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Indicator of (change) impact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569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Productivity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latin typeface="+mj-lt"/>
                        </a:rPr>
                        <a:t>Net primary productivity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Land equivalent ratio, </a:t>
                      </a: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crop yield (grain, biomass)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01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Land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management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+mj-lt"/>
                        </a:rPr>
                        <a:t>Carbon sequestration, organic matter, biomass, biol. N fixation, soil respiration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Soil organic carbon, </a:t>
                      </a:r>
                      <a:r>
                        <a:rPr lang="en-GB" sz="18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total N, available P, N fixed, microbial biomass carbon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167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Water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management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+mj-lt"/>
                        </a:rPr>
                        <a:t>Infiltration rate, water use efficiency, run-off, erosion control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Soil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moisture </a:t>
                      </a: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content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90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Environmental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quality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+mj-lt"/>
                        </a:rPr>
                        <a:t>N</a:t>
                      </a:r>
                      <a:r>
                        <a:rPr lang="en-US" sz="1800" baseline="-25000" dirty="0" smtClean="0">
                          <a:latin typeface="+mj-lt"/>
                        </a:rPr>
                        <a:t>2</a:t>
                      </a:r>
                      <a:r>
                        <a:rPr lang="en-US" sz="1800" dirty="0" smtClean="0">
                          <a:latin typeface="+mj-lt"/>
                        </a:rPr>
                        <a:t>O flux, CO</a:t>
                      </a:r>
                      <a:r>
                        <a:rPr lang="en-US" sz="1800" baseline="-25000" dirty="0" smtClean="0">
                          <a:latin typeface="+mj-lt"/>
                        </a:rPr>
                        <a:t>2</a:t>
                      </a:r>
                      <a:r>
                        <a:rPr lang="en-US" sz="1800" dirty="0" smtClean="0">
                          <a:latin typeface="+mj-lt"/>
                        </a:rPr>
                        <a:t> flux, soil respiration, nutrient loss, phytoremediation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Greenhouse gas (GHG) emissions, GHG</a:t>
                      </a:r>
                      <a:r>
                        <a:rPr lang="en-GB" sz="18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intensity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80936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Biodiversity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Species diversity indices; </a:t>
                      </a: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microbial activity,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microbial diversity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Changes in </a:t>
                      </a: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population of macro-fauna, AMF community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1266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System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resilience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Natural enemies,</a:t>
                      </a:r>
                      <a:r>
                        <a:rPr lang="en-GB" sz="18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p</a:t>
                      </a: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lant </a:t>
                      </a: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damage, pest abundance, weed density, weed biomass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Competitiveness of crops, yield stability, tolerance to </a:t>
                      </a: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drought, pest pressure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392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8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07477" y="853838"/>
            <a:ext cx="5517634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Potential moderators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90881"/>
              </p:ext>
            </p:extLst>
          </p:nvPr>
        </p:nvGraphicFramePr>
        <p:xfrm>
          <a:off x="607474" y="1377919"/>
          <a:ext cx="9400530" cy="363825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084607">
                  <a:extLst>
                    <a:ext uri="{9D8B030D-6E8A-4147-A177-3AD203B41FA5}">
                      <a16:colId xmlns:a16="http://schemas.microsoft.com/office/drawing/2014/main" val="1675417917"/>
                    </a:ext>
                  </a:extLst>
                </a:gridCol>
                <a:gridCol w="5315923">
                  <a:extLst>
                    <a:ext uri="{9D8B030D-6E8A-4147-A177-3AD203B41FA5}">
                      <a16:colId xmlns:a16="http://schemas.microsoft.com/office/drawing/2014/main" val="3819416807"/>
                    </a:ext>
                  </a:extLst>
                </a:gridCol>
              </a:tblGrid>
              <a:tr h="41154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Biophysical (site characteristics)</a:t>
                      </a:r>
                      <a:endParaRPr lang="en-US" sz="1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Management </a:t>
                      </a:r>
                      <a:r>
                        <a:rPr lang="en-GB" sz="19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(interventions)</a:t>
                      </a:r>
                      <a:endParaRPr lang="en-US" sz="19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569391"/>
                  </a:ext>
                </a:extLst>
              </a:tr>
              <a:tr h="471955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Elevation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Cropping system</a:t>
                      </a:r>
                      <a:endParaRPr lang="en-US" sz="19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014897"/>
                  </a:ext>
                </a:extLst>
              </a:tr>
              <a:tr h="4560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900" dirty="0" smtClean="0">
                          <a:latin typeface="+mj-lt"/>
                        </a:rPr>
                        <a:t>Rainfall</a:t>
                      </a:r>
                      <a:endParaRPr lang="en-US" sz="1900" dirty="0">
                        <a:latin typeface="+mj-lt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Tillage</a:t>
                      </a:r>
                      <a:endParaRPr lang="en-US" sz="19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167907"/>
                  </a:ext>
                </a:extLst>
              </a:tr>
              <a:tr h="44849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Soil type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Inorganic </a:t>
                      </a:r>
                      <a:r>
                        <a:rPr lang="en-GB" sz="19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fertilizer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90929"/>
                  </a:ext>
                </a:extLst>
              </a:tr>
              <a:tr h="481781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Soil texture (clay content)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Manure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809366"/>
                  </a:ext>
                </a:extLst>
              </a:tr>
              <a:tr h="471948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Soil organic carbon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9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Residue management </a:t>
                      </a:r>
                      <a:endParaRPr lang="en-US" sz="19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126658"/>
                  </a:ext>
                </a:extLst>
              </a:tr>
              <a:tr h="46211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9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Soil pH</a:t>
                      </a: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9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Irrigation regimes</a:t>
                      </a:r>
                      <a:endParaRPr lang="en-US" sz="19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392999"/>
                  </a:ext>
                </a:extLst>
              </a:tr>
              <a:tr h="148082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endParaRPr lang="en-US" sz="19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9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Management</a:t>
                      </a:r>
                      <a:r>
                        <a:rPr lang="en-GB" sz="19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 of weeds, pests and diseases</a:t>
                      </a:r>
                      <a:endParaRPr lang="en-US" sz="19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53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4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448135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7" y="839930"/>
            <a:ext cx="3996210" cy="438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Data extraction</a:t>
            </a:r>
            <a:endParaRPr lang="en-GB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sym typeface="Symbol" pitchFamily="18" charset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C34517-8236-4D29-A5D4-180EFC6FA0BB}"/>
              </a:ext>
            </a:extLst>
          </p:cNvPr>
          <p:cNvSpPr txBox="1"/>
          <p:nvPr/>
        </p:nvSpPr>
        <p:spPr>
          <a:xfrm rot="16200000">
            <a:off x="8837907" y="3080211"/>
            <a:ext cx="5212080" cy="731520"/>
          </a:xfrm>
          <a:prstGeom prst="rect">
            <a:avLst/>
          </a:prstGeom>
          <a:solidFill>
            <a:srgbClr val="BED730"/>
          </a:solidFill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</a:rPr>
              <a:t>A comprehensive search across </a:t>
            </a:r>
            <a:r>
              <a:rPr lang="en-GB" sz="2000" b="1" dirty="0">
                <a:solidFill>
                  <a:srgbClr val="0000FF"/>
                </a:solidFill>
                <a:latin typeface="+mj-lt"/>
                <a:ea typeface="Calibri" panose="020F0502020204030204" pitchFamily="34" charset="0"/>
              </a:rPr>
              <a:t>bibliographic </a:t>
            </a:r>
            <a:r>
              <a:rPr lang="en-GB" sz="2000" b="1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</a:rPr>
              <a:t>databases and </a:t>
            </a:r>
            <a:r>
              <a:rPr lang="en-GB" sz="2000" b="1" dirty="0">
                <a:solidFill>
                  <a:srgbClr val="0000FF"/>
                </a:solidFill>
                <a:latin typeface="+mj-lt"/>
                <a:ea typeface="Calibri" panose="020F0502020204030204" pitchFamily="34" charset="0"/>
              </a:rPr>
              <a:t>grey literature</a:t>
            </a:r>
            <a:endParaRPr lang="aa-ET" sz="2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16200000">
            <a:off x="2339097" y="3080211"/>
            <a:ext cx="5212080" cy="731520"/>
          </a:xfrm>
          <a:prstGeom prst="rect">
            <a:avLst/>
          </a:prstGeom>
          <a:solidFill>
            <a:srgbClr val="BED73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000FF"/>
                </a:solidFill>
                <a:cs typeface="Arial" panose="020B0604020202020204" pitchFamily="34" charset="0"/>
              </a:rPr>
              <a:t>Search strategy</a:t>
            </a:r>
            <a:endParaRPr lang="en-US" sz="2000" b="1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9" name="Google Shape;54;p13">
            <a:extLst>
              <a:ext uri="{FF2B5EF4-FFF2-40B4-BE49-F238E27FC236}">
                <a16:creationId xmlns:a16="http://schemas.microsoft.com/office/drawing/2014/main" id="{8AB293AE-8B24-470F-9ADC-6AB9D1C553E7}"/>
              </a:ext>
            </a:extLst>
          </p:cNvPr>
          <p:cNvSpPr txBox="1"/>
          <p:nvPr/>
        </p:nvSpPr>
        <p:spPr>
          <a:xfrm>
            <a:off x="6164510" y="839930"/>
            <a:ext cx="1828800" cy="45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/>
              <a:t>Number of </a:t>
            </a:r>
            <a:r>
              <a:rPr lang="en" sz="1000" dirty="0"/>
              <a:t> articles </a:t>
            </a:r>
            <a:r>
              <a:rPr lang="en-US" sz="1000" dirty="0"/>
              <a:t>form </a:t>
            </a:r>
            <a:r>
              <a:rPr lang="en" sz="1000" dirty="0"/>
              <a:t>database </a:t>
            </a:r>
            <a:r>
              <a:rPr lang="en" sz="1000" dirty="0" smtClean="0"/>
              <a:t>searches (N = X)</a:t>
            </a:r>
            <a:endParaRPr sz="1000" dirty="0"/>
          </a:p>
        </p:txBody>
      </p:sp>
      <p:sp>
        <p:nvSpPr>
          <p:cNvPr id="10" name="Google Shape;55;p13">
            <a:extLst>
              <a:ext uri="{FF2B5EF4-FFF2-40B4-BE49-F238E27FC236}">
                <a16:creationId xmlns:a16="http://schemas.microsoft.com/office/drawing/2014/main" id="{9B3A642B-EC43-477A-949B-3AD91022C093}"/>
              </a:ext>
            </a:extLst>
          </p:cNvPr>
          <p:cNvSpPr txBox="1"/>
          <p:nvPr/>
        </p:nvSpPr>
        <p:spPr>
          <a:xfrm>
            <a:off x="8985457" y="839930"/>
            <a:ext cx="1828800" cy="54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/>
              <a:t>Number of </a:t>
            </a:r>
            <a:r>
              <a:rPr lang="en" sz="1000" dirty="0"/>
              <a:t>document</a:t>
            </a:r>
            <a:r>
              <a:rPr lang="en-US" sz="1000" dirty="0"/>
              <a:t>s from </a:t>
            </a:r>
            <a:r>
              <a:rPr lang="en" sz="1000" dirty="0"/>
              <a:t>other searches (</a:t>
            </a:r>
            <a:r>
              <a:rPr lang="en-US" sz="1000" dirty="0"/>
              <a:t>N</a:t>
            </a:r>
            <a:r>
              <a:rPr lang="en" sz="1000" dirty="0"/>
              <a:t> = X</a:t>
            </a:r>
            <a:r>
              <a:rPr lang="en" sz="1000" dirty="0" smtClean="0"/>
              <a:t>)</a:t>
            </a:r>
            <a:endParaRPr sz="1000" dirty="0"/>
          </a:p>
        </p:txBody>
      </p:sp>
      <p:sp>
        <p:nvSpPr>
          <p:cNvPr id="11" name="Google Shape;56;p13">
            <a:extLst>
              <a:ext uri="{FF2B5EF4-FFF2-40B4-BE49-F238E27FC236}">
                <a16:creationId xmlns:a16="http://schemas.microsoft.com/office/drawing/2014/main" id="{9D9031D1-1593-47EC-9613-06D34055F151}"/>
              </a:ext>
            </a:extLst>
          </p:cNvPr>
          <p:cNvSpPr txBox="1"/>
          <p:nvPr/>
        </p:nvSpPr>
        <p:spPr>
          <a:xfrm rot="-5400000">
            <a:off x="5154322" y="1249760"/>
            <a:ext cx="1280160" cy="460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Identification</a:t>
            </a:r>
            <a:endParaRPr sz="1000"/>
          </a:p>
        </p:txBody>
      </p:sp>
      <p:sp>
        <p:nvSpPr>
          <p:cNvPr id="12" name="Google Shape;57;p13">
            <a:extLst>
              <a:ext uri="{FF2B5EF4-FFF2-40B4-BE49-F238E27FC236}">
                <a16:creationId xmlns:a16="http://schemas.microsoft.com/office/drawing/2014/main" id="{935EFF57-6BAE-4C0C-AE5A-CBDF35F03956}"/>
              </a:ext>
            </a:extLst>
          </p:cNvPr>
          <p:cNvSpPr txBox="1"/>
          <p:nvPr/>
        </p:nvSpPr>
        <p:spPr>
          <a:xfrm rot="-5400000">
            <a:off x="5154322" y="2799214"/>
            <a:ext cx="1280160" cy="460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Screening</a:t>
            </a:r>
            <a:endParaRPr sz="1000"/>
          </a:p>
        </p:txBody>
      </p:sp>
      <p:sp>
        <p:nvSpPr>
          <p:cNvPr id="13" name="Google Shape;58;p13">
            <a:extLst>
              <a:ext uri="{FF2B5EF4-FFF2-40B4-BE49-F238E27FC236}">
                <a16:creationId xmlns:a16="http://schemas.microsoft.com/office/drawing/2014/main" id="{3DBA807B-DB8D-49D0-A27A-C936CB9F2CF1}"/>
              </a:ext>
            </a:extLst>
          </p:cNvPr>
          <p:cNvSpPr txBox="1"/>
          <p:nvPr/>
        </p:nvSpPr>
        <p:spPr>
          <a:xfrm>
            <a:off x="7744595" y="2389384"/>
            <a:ext cx="13716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 smtClean="0"/>
              <a:t># of documents after removig duplicates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/>
              <a:t>N</a:t>
            </a:r>
            <a:r>
              <a:rPr lang="en" sz="1000" dirty="0" smtClean="0"/>
              <a:t> =11306</a:t>
            </a:r>
            <a:endParaRPr sz="1000" dirty="0"/>
          </a:p>
        </p:txBody>
      </p:sp>
      <p:sp>
        <p:nvSpPr>
          <p:cNvPr id="14" name="Google Shape;59;p13">
            <a:extLst>
              <a:ext uri="{FF2B5EF4-FFF2-40B4-BE49-F238E27FC236}">
                <a16:creationId xmlns:a16="http://schemas.microsoft.com/office/drawing/2014/main" id="{9AA728AF-5E0B-4B5F-84AD-BA6ABBACC1B9}"/>
              </a:ext>
            </a:extLst>
          </p:cNvPr>
          <p:cNvSpPr txBox="1"/>
          <p:nvPr/>
        </p:nvSpPr>
        <p:spPr>
          <a:xfrm>
            <a:off x="7744595" y="3201669"/>
            <a:ext cx="13716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 smtClean="0"/>
              <a:t># of documents after appraisal </a:t>
            </a:r>
            <a:r>
              <a:rPr lang="en" sz="1000" dirty="0"/>
              <a:t>of title and </a:t>
            </a:r>
            <a:r>
              <a:rPr lang="en" sz="1000" dirty="0" smtClean="0"/>
              <a:t>abstract, N </a:t>
            </a:r>
            <a:r>
              <a:rPr lang="en" sz="1000" dirty="0"/>
              <a:t>= </a:t>
            </a:r>
            <a:r>
              <a:rPr lang="en" sz="1000" dirty="0" smtClean="0"/>
              <a:t>1875</a:t>
            </a:r>
            <a:endParaRPr sz="1000" dirty="0"/>
          </a:p>
        </p:txBody>
      </p:sp>
      <p:sp>
        <p:nvSpPr>
          <p:cNvPr id="15" name="Google Shape;60;p13">
            <a:extLst>
              <a:ext uri="{FF2B5EF4-FFF2-40B4-BE49-F238E27FC236}">
                <a16:creationId xmlns:a16="http://schemas.microsoft.com/office/drawing/2014/main" id="{55C780B4-5B73-46EF-972B-1EECF779B819}"/>
              </a:ext>
            </a:extLst>
          </p:cNvPr>
          <p:cNvSpPr txBox="1"/>
          <p:nvPr/>
        </p:nvSpPr>
        <p:spPr>
          <a:xfrm>
            <a:off x="9426871" y="3201669"/>
            <a:ext cx="13716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Documents excluded (N = </a:t>
            </a:r>
            <a:r>
              <a:rPr lang="en" sz="1000" dirty="0" smtClean="0"/>
              <a:t>9438)</a:t>
            </a:r>
            <a:endParaRPr sz="1000" dirty="0"/>
          </a:p>
        </p:txBody>
      </p:sp>
      <p:sp>
        <p:nvSpPr>
          <p:cNvPr id="16" name="Google Shape;61;p13">
            <a:extLst>
              <a:ext uri="{FF2B5EF4-FFF2-40B4-BE49-F238E27FC236}">
                <a16:creationId xmlns:a16="http://schemas.microsoft.com/office/drawing/2014/main" id="{6A7FCA15-0631-4D2D-9F00-D0CCD373E9D7}"/>
              </a:ext>
            </a:extLst>
          </p:cNvPr>
          <p:cNvSpPr txBox="1"/>
          <p:nvPr/>
        </p:nvSpPr>
        <p:spPr>
          <a:xfrm rot="-5400000">
            <a:off x="5154322" y="4193667"/>
            <a:ext cx="1280160" cy="460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Eligibility</a:t>
            </a:r>
            <a:endParaRPr sz="1000"/>
          </a:p>
        </p:txBody>
      </p:sp>
      <p:sp>
        <p:nvSpPr>
          <p:cNvPr id="17" name="Google Shape;62;p13">
            <a:extLst>
              <a:ext uri="{FF2B5EF4-FFF2-40B4-BE49-F238E27FC236}">
                <a16:creationId xmlns:a16="http://schemas.microsoft.com/office/drawing/2014/main" id="{A694372A-7902-43FC-AB8D-26F92CBE8F3B}"/>
              </a:ext>
            </a:extLst>
          </p:cNvPr>
          <p:cNvSpPr txBox="1"/>
          <p:nvPr/>
        </p:nvSpPr>
        <p:spPr>
          <a:xfrm>
            <a:off x="7744595" y="4026969"/>
            <a:ext cx="13716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Full text </a:t>
            </a:r>
            <a:r>
              <a:rPr lang="en" sz="1000" dirty="0" smtClean="0"/>
              <a:t>appraisal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 smtClean="0"/>
              <a:t>is still </a:t>
            </a:r>
            <a:r>
              <a:rPr lang="en-GB" sz="1000" dirty="0" smtClean="0"/>
              <a:t>on going</a:t>
            </a:r>
            <a:endParaRPr lang="en-GB" sz="1000" dirty="0"/>
          </a:p>
        </p:txBody>
      </p:sp>
      <p:sp>
        <p:nvSpPr>
          <p:cNvPr id="18" name="Google Shape;63;p13">
            <a:extLst>
              <a:ext uri="{FF2B5EF4-FFF2-40B4-BE49-F238E27FC236}">
                <a16:creationId xmlns:a16="http://schemas.microsoft.com/office/drawing/2014/main" id="{B5CAA09B-F0A3-4017-8A26-28EAC2504367}"/>
              </a:ext>
            </a:extLst>
          </p:cNvPr>
          <p:cNvSpPr txBox="1"/>
          <p:nvPr/>
        </p:nvSpPr>
        <p:spPr>
          <a:xfrm>
            <a:off x="9426871" y="4026969"/>
            <a:ext cx="13668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/>
              <a:t>Documents excluded and reasons</a:t>
            </a:r>
          </a:p>
        </p:txBody>
      </p:sp>
      <p:sp>
        <p:nvSpPr>
          <p:cNvPr id="19" name="Google Shape;64;p13">
            <a:extLst>
              <a:ext uri="{FF2B5EF4-FFF2-40B4-BE49-F238E27FC236}">
                <a16:creationId xmlns:a16="http://schemas.microsoft.com/office/drawing/2014/main" id="{272191DB-FEBD-453C-A0F0-8E08E91C5DAD}"/>
              </a:ext>
            </a:extLst>
          </p:cNvPr>
          <p:cNvSpPr txBox="1"/>
          <p:nvPr/>
        </p:nvSpPr>
        <p:spPr>
          <a:xfrm>
            <a:off x="6164510" y="1450018"/>
            <a:ext cx="1366800" cy="64008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Web of </a:t>
            </a:r>
            <a:r>
              <a:rPr lang="en" sz="1000" dirty="0" smtClean="0"/>
              <a:t>Science </a:t>
            </a:r>
            <a:r>
              <a:rPr lang="en" sz="1000" dirty="0"/>
              <a:t>	</a:t>
            </a:r>
            <a:r>
              <a:rPr lang="en" sz="1000" dirty="0" smtClean="0"/>
              <a:t>1214</a:t>
            </a:r>
            <a:endParaRPr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Scopus	</a:t>
            </a:r>
            <a:r>
              <a:rPr lang="en" sz="1000" dirty="0" smtClean="0"/>
              <a:t>771</a:t>
            </a:r>
            <a:endParaRPr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 smtClean="0"/>
              <a:t>ProQuest</a:t>
            </a:r>
            <a:r>
              <a:rPr lang="en" sz="1000" dirty="0"/>
              <a:t>	</a:t>
            </a:r>
            <a:r>
              <a:rPr lang="en" sz="1000" dirty="0" smtClean="0"/>
              <a:t>9330</a:t>
            </a:r>
            <a:endParaRPr sz="1000" dirty="0"/>
          </a:p>
        </p:txBody>
      </p:sp>
      <p:sp>
        <p:nvSpPr>
          <p:cNvPr id="20" name="Google Shape;65;p13">
            <a:extLst>
              <a:ext uri="{FF2B5EF4-FFF2-40B4-BE49-F238E27FC236}">
                <a16:creationId xmlns:a16="http://schemas.microsoft.com/office/drawing/2014/main" id="{250F0731-6BC8-42A9-9756-AB1617E341AD}"/>
              </a:ext>
            </a:extLst>
          </p:cNvPr>
          <p:cNvSpPr txBox="1"/>
          <p:nvPr/>
        </p:nvSpPr>
        <p:spPr>
          <a:xfrm>
            <a:off x="9426871" y="1450018"/>
            <a:ext cx="1371600" cy="64008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/>
              <a:t>Websites	7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Experts </a:t>
            </a:r>
            <a:r>
              <a:rPr lang="en" sz="1000" dirty="0" smtClean="0"/>
              <a:t>	</a:t>
            </a:r>
          </a:p>
          <a:p>
            <a:r>
              <a:rPr lang="en" sz="1000" dirty="0"/>
              <a:t>Reference list	</a:t>
            </a:r>
            <a:endParaRPr lang="en-US" sz="1000" dirty="0"/>
          </a:p>
        </p:txBody>
      </p:sp>
      <p:cxnSp>
        <p:nvCxnSpPr>
          <p:cNvPr id="21" name="Google Shape;68;p13">
            <a:extLst>
              <a:ext uri="{FF2B5EF4-FFF2-40B4-BE49-F238E27FC236}">
                <a16:creationId xmlns:a16="http://schemas.microsoft.com/office/drawing/2014/main" id="{1F31CB6F-74A5-4324-B17E-304B549657FF}"/>
              </a:ext>
            </a:extLst>
          </p:cNvPr>
          <p:cNvCxnSpPr>
            <a:cxnSpLocks/>
          </p:cNvCxnSpPr>
          <p:nvPr/>
        </p:nvCxnSpPr>
        <p:spPr>
          <a:xfrm>
            <a:off x="8386031" y="2890531"/>
            <a:ext cx="300" cy="27432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" name="Google Shape;69;p13">
            <a:extLst>
              <a:ext uri="{FF2B5EF4-FFF2-40B4-BE49-F238E27FC236}">
                <a16:creationId xmlns:a16="http://schemas.microsoft.com/office/drawing/2014/main" id="{4087B8CE-4319-4375-B627-8E0AB7D8B710}"/>
              </a:ext>
            </a:extLst>
          </p:cNvPr>
          <p:cNvCxnSpPr/>
          <p:nvPr/>
        </p:nvCxnSpPr>
        <p:spPr>
          <a:xfrm rot="10800000" flipH="1">
            <a:off x="9152551" y="3440902"/>
            <a:ext cx="274320" cy="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" name="Google Shape;70;p13">
            <a:extLst>
              <a:ext uri="{FF2B5EF4-FFF2-40B4-BE49-F238E27FC236}">
                <a16:creationId xmlns:a16="http://schemas.microsoft.com/office/drawing/2014/main" id="{C64BA7EA-FB4B-4433-B622-C5D66847AABF}"/>
              </a:ext>
            </a:extLst>
          </p:cNvPr>
          <p:cNvCxnSpPr>
            <a:cxnSpLocks/>
          </p:cNvCxnSpPr>
          <p:nvPr/>
        </p:nvCxnSpPr>
        <p:spPr>
          <a:xfrm>
            <a:off x="8386031" y="3725007"/>
            <a:ext cx="0" cy="27432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4" name="Google Shape;71;p13">
            <a:extLst>
              <a:ext uri="{FF2B5EF4-FFF2-40B4-BE49-F238E27FC236}">
                <a16:creationId xmlns:a16="http://schemas.microsoft.com/office/drawing/2014/main" id="{3FC7AD91-40D3-4339-8CD7-A5ACDFDDD0A7}"/>
              </a:ext>
            </a:extLst>
          </p:cNvPr>
          <p:cNvSpPr txBox="1"/>
          <p:nvPr/>
        </p:nvSpPr>
        <p:spPr>
          <a:xfrm>
            <a:off x="9426871" y="4500880"/>
            <a:ext cx="1492766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/>
              <a:t>Exclusion </a:t>
            </a:r>
            <a:r>
              <a:rPr lang="en" sz="1000" dirty="0" smtClean="0"/>
              <a:t>criteria</a:t>
            </a:r>
            <a:endParaRPr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Questionable journal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 smtClean="0"/>
              <a:t>Not accessible</a:t>
            </a:r>
            <a:endParaRPr sz="1000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 smtClean="0"/>
              <a:t>Double publication</a:t>
            </a:r>
            <a:endParaRPr sz="1000" dirty="0"/>
          </a:p>
        </p:txBody>
      </p:sp>
      <p:sp>
        <p:nvSpPr>
          <p:cNvPr id="25" name="Google Shape;72;p13">
            <a:extLst>
              <a:ext uri="{FF2B5EF4-FFF2-40B4-BE49-F238E27FC236}">
                <a16:creationId xmlns:a16="http://schemas.microsoft.com/office/drawing/2014/main" id="{033D9580-86F3-414E-ADA0-0230ED92A270}"/>
              </a:ext>
            </a:extLst>
          </p:cNvPr>
          <p:cNvSpPr txBox="1"/>
          <p:nvPr/>
        </p:nvSpPr>
        <p:spPr>
          <a:xfrm rot="-5400000">
            <a:off x="5155062" y="5591201"/>
            <a:ext cx="1280160" cy="4605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Inclusion</a:t>
            </a:r>
            <a:endParaRPr sz="1000"/>
          </a:p>
        </p:txBody>
      </p:sp>
      <p:sp>
        <p:nvSpPr>
          <p:cNvPr id="26" name="Google Shape;73;p13">
            <a:extLst>
              <a:ext uri="{FF2B5EF4-FFF2-40B4-BE49-F238E27FC236}">
                <a16:creationId xmlns:a16="http://schemas.microsoft.com/office/drawing/2014/main" id="{A9C0C729-0C3C-44F5-829A-DC7F2B976611}"/>
              </a:ext>
            </a:extLst>
          </p:cNvPr>
          <p:cNvSpPr txBox="1"/>
          <p:nvPr/>
        </p:nvSpPr>
        <p:spPr>
          <a:xfrm>
            <a:off x="7744595" y="5181371"/>
            <a:ext cx="1371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Documents included </a:t>
            </a:r>
            <a:r>
              <a:rPr lang="en-US" sz="1000" dirty="0" smtClean="0"/>
              <a:t>for </a:t>
            </a:r>
            <a:r>
              <a:rPr lang="en" sz="1000" dirty="0" smtClean="0"/>
              <a:t>review so far,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 smtClean="0"/>
              <a:t>N </a:t>
            </a:r>
            <a:r>
              <a:rPr lang="en" sz="1000" dirty="0"/>
              <a:t>= </a:t>
            </a:r>
            <a:r>
              <a:rPr lang="en" sz="1000" dirty="0" smtClean="0"/>
              <a:t>462</a:t>
            </a:r>
            <a:endParaRPr sz="1000" dirty="0"/>
          </a:p>
        </p:txBody>
      </p:sp>
      <p:sp>
        <p:nvSpPr>
          <p:cNvPr id="27" name="Google Shape;74;p13">
            <a:extLst>
              <a:ext uri="{FF2B5EF4-FFF2-40B4-BE49-F238E27FC236}">
                <a16:creationId xmlns:a16="http://schemas.microsoft.com/office/drawing/2014/main" id="{F7E5CB07-DF09-4D3D-BCF5-CA74031F371C}"/>
              </a:ext>
            </a:extLst>
          </p:cNvPr>
          <p:cNvSpPr txBox="1"/>
          <p:nvPr/>
        </p:nvSpPr>
        <p:spPr>
          <a:xfrm>
            <a:off x="6164510" y="5821451"/>
            <a:ext cx="1371600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Type of review</a:t>
            </a:r>
            <a:endParaRPr sz="1000" dirty="0"/>
          </a:p>
        </p:txBody>
      </p:sp>
      <p:sp>
        <p:nvSpPr>
          <p:cNvPr id="28" name="Google Shape;75;p13">
            <a:extLst>
              <a:ext uri="{FF2B5EF4-FFF2-40B4-BE49-F238E27FC236}">
                <a16:creationId xmlns:a16="http://schemas.microsoft.com/office/drawing/2014/main" id="{9101D998-5C46-475D-B9C6-08E87EFCDF42}"/>
              </a:ext>
            </a:extLst>
          </p:cNvPr>
          <p:cNvSpPr txBox="1"/>
          <p:nvPr/>
        </p:nvSpPr>
        <p:spPr>
          <a:xfrm>
            <a:off x="7744595" y="5883752"/>
            <a:ext cx="1371600" cy="2743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/>
              <a:t>Systematic review</a:t>
            </a:r>
            <a:endParaRPr sz="1000" dirty="0"/>
          </a:p>
        </p:txBody>
      </p:sp>
      <p:sp>
        <p:nvSpPr>
          <p:cNvPr id="29" name="Google Shape;76;p13">
            <a:extLst>
              <a:ext uri="{FF2B5EF4-FFF2-40B4-BE49-F238E27FC236}">
                <a16:creationId xmlns:a16="http://schemas.microsoft.com/office/drawing/2014/main" id="{604E9F5C-5239-4056-9AB5-9BECFACDE8FE}"/>
              </a:ext>
            </a:extLst>
          </p:cNvPr>
          <p:cNvSpPr txBox="1"/>
          <p:nvPr/>
        </p:nvSpPr>
        <p:spPr>
          <a:xfrm>
            <a:off x="7744595" y="6170133"/>
            <a:ext cx="1371600" cy="2743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/>
              <a:t>Meta-analysis</a:t>
            </a:r>
            <a:endParaRPr sz="1000" dirty="0"/>
          </a:p>
        </p:txBody>
      </p:sp>
      <p:sp>
        <p:nvSpPr>
          <p:cNvPr id="30" name="Google Shape;77;p13">
            <a:extLst>
              <a:ext uri="{FF2B5EF4-FFF2-40B4-BE49-F238E27FC236}">
                <a16:creationId xmlns:a16="http://schemas.microsoft.com/office/drawing/2014/main" id="{BAEFCBBA-F5AD-42C2-833B-C838D2071E2E}"/>
              </a:ext>
            </a:extLst>
          </p:cNvPr>
          <p:cNvSpPr txBox="1"/>
          <p:nvPr/>
        </p:nvSpPr>
        <p:spPr>
          <a:xfrm>
            <a:off x="9414736" y="5883752"/>
            <a:ext cx="1005840" cy="2743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/>
              <a:t>S</a:t>
            </a:r>
            <a:r>
              <a:rPr lang="en" sz="1000" dirty="0" smtClean="0"/>
              <a:t>o far,  N = 334</a:t>
            </a:r>
            <a:endParaRPr sz="1000" dirty="0"/>
          </a:p>
        </p:txBody>
      </p:sp>
      <p:sp>
        <p:nvSpPr>
          <p:cNvPr id="31" name="Google Shape;78;p13">
            <a:extLst>
              <a:ext uri="{FF2B5EF4-FFF2-40B4-BE49-F238E27FC236}">
                <a16:creationId xmlns:a16="http://schemas.microsoft.com/office/drawing/2014/main" id="{DDEFFC8A-F70A-4317-A652-EC8936B20B4E}"/>
              </a:ext>
            </a:extLst>
          </p:cNvPr>
          <p:cNvSpPr txBox="1"/>
          <p:nvPr/>
        </p:nvSpPr>
        <p:spPr>
          <a:xfrm>
            <a:off x="9414736" y="6170133"/>
            <a:ext cx="1005840" cy="2743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/>
              <a:t>S</a:t>
            </a:r>
            <a:r>
              <a:rPr lang="en" sz="1000" dirty="0" smtClean="0"/>
              <a:t>o far, N = 147</a:t>
            </a:r>
            <a:endParaRPr sz="1000" dirty="0"/>
          </a:p>
        </p:txBody>
      </p:sp>
      <p:cxnSp>
        <p:nvCxnSpPr>
          <p:cNvPr id="32" name="Google Shape;79;p13">
            <a:extLst>
              <a:ext uri="{FF2B5EF4-FFF2-40B4-BE49-F238E27FC236}">
                <a16:creationId xmlns:a16="http://schemas.microsoft.com/office/drawing/2014/main" id="{5A15BAB2-7EE2-495E-9C2A-EB482E2F73B0}"/>
              </a:ext>
            </a:extLst>
          </p:cNvPr>
          <p:cNvCxnSpPr>
            <a:cxnSpLocks/>
          </p:cNvCxnSpPr>
          <p:nvPr/>
        </p:nvCxnSpPr>
        <p:spPr>
          <a:xfrm>
            <a:off x="9154548" y="6052010"/>
            <a:ext cx="182880" cy="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3" name="Google Shape;80;p13">
            <a:extLst>
              <a:ext uri="{FF2B5EF4-FFF2-40B4-BE49-F238E27FC236}">
                <a16:creationId xmlns:a16="http://schemas.microsoft.com/office/drawing/2014/main" id="{7BE289AD-3BDC-464D-AE20-B94AEBFE8B5D}"/>
              </a:ext>
            </a:extLst>
          </p:cNvPr>
          <p:cNvCxnSpPr>
            <a:cxnSpLocks/>
          </p:cNvCxnSpPr>
          <p:nvPr/>
        </p:nvCxnSpPr>
        <p:spPr>
          <a:xfrm rot="10800000" flipH="1">
            <a:off x="9154548" y="6279009"/>
            <a:ext cx="182880" cy="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" name="Google Shape;81;p13">
            <a:extLst>
              <a:ext uri="{FF2B5EF4-FFF2-40B4-BE49-F238E27FC236}">
                <a16:creationId xmlns:a16="http://schemas.microsoft.com/office/drawing/2014/main" id="{7E033183-3F04-4405-A31C-7A5D35925EAD}"/>
              </a:ext>
            </a:extLst>
          </p:cNvPr>
          <p:cNvCxnSpPr>
            <a:cxnSpLocks/>
          </p:cNvCxnSpPr>
          <p:nvPr/>
        </p:nvCxnSpPr>
        <p:spPr>
          <a:xfrm>
            <a:off x="8386031" y="4518000"/>
            <a:ext cx="1500" cy="54864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" name="Google Shape;82;p13">
            <a:extLst>
              <a:ext uri="{FF2B5EF4-FFF2-40B4-BE49-F238E27FC236}">
                <a16:creationId xmlns:a16="http://schemas.microsoft.com/office/drawing/2014/main" id="{8019B8FD-E417-4BBD-B90A-25455B63AA6F}"/>
              </a:ext>
            </a:extLst>
          </p:cNvPr>
          <p:cNvCxnSpPr>
            <a:cxnSpLocks/>
          </p:cNvCxnSpPr>
          <p:nvPr/>
        </p:nvCxnSpPr>
        <p:spPr>
          <a:xfrm>
            <a:off x="8386031" y="5668880"/>
            <a:ext cx="0" cy="182880"/>
          </a:xfrm>
          <a:prstGeom prst="straightConnector1">
            <a:avLst/>
          </a:prstGeom>
          <a:noFill/>
          <a:ln w="9525" cap="flat" cmpd="sng">
            <a:solidFill>
              <a:srgbClr val="BED73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520931C-934E-4BA1-B4F5-203F9E72C275}"/>
              </a:ext>
            </a:extLst>
          </p:cNvPr>
          <p:cNvCxnSpPr/>
          <p:nvPr/>
        </p:nvCxnSpPr>
        <p:spPr>
          <a:xfrm>
            <a:off x="7543414" y="2130776"/>
            <a:ext cx="274320" cy="274320"/>
          </a:xfrm>
          <a:prstGeom prst="straightConnector1">
            <a:avLst/>
          </a:prstGeom>
          <a:ln>
            <a:solidFill>
              <a:srgbClr val="BED7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351515F-959A-486D-BBC0-5D8110A2C2BB}"/>
              </a:ext>
            </a:extLst>
          </p:cNvPr>
          <p:cNvCxnSpPr/>
          <p:nvPr/>
        </p:nvCxnSpPr>
        <p:spPr>
          <a:xfrm flipH="1">
            <a:off x="9106073" y="2126951"/>
            <a:ext cx="289838" cy="274320"/>
          </a:xfrm>
          <a:prstGeom prst="straightConnector1">
            <a:avLst/>
          </a:prstGeom>
          <a:ln>
            <a:solidFill>
              <a:srgbClr val="BED7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578367" y="1342888"/>
            <a:ext cx="4001010" cy="37856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Full text screening completed for 825 publications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Data </a:t>
            </a: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extracted from </a:t>
            </a: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462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Data </a:t>
            </a: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presented in figures was extracted using WebPlotDigitizer </a:t>
            </a:r>
            <a:endParaRPr lang="en-US" sz="2000" dirty="0" smtClean="0">
              <a:latin typeface="+mj-lt"/>
              <a:cs typeface="Arial" pitchFamily="34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So far, 334 </a:t>
            </a: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publications </a:t>
            </a: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qualify </a:t>
            </a: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for </a:t>
            </a: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systematic review </a:t>
            </a: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and </a:t>
            </a: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147 qualify for meta-analysis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Publications consist of </a:t>
            </a: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454 </a:t>
            </a:r>
            <a:r>
              <a:rPr lang="en-US" sz="2000" dirty="0">
                <a:latin typeface="+mj-lt"/>
                <a:cs typeface="Arial" pitchFamily="34" charset="0"/>
                <a:sym typeface="Symbol" pitchFamily="18" charset="2"/>
              </a:rPr>
              <a:t>articles, 5 book chapters, 1 review article, 1 note and 1 poster</a:t>
            </a:r>
            <a:r>
              <a:rPr lang="en-US" sz="2000" dirty="0" smtClean="0">
                <a:latin typeface="+mj-lt"/>
                <a:cs typeface="Arial" pitchFamily="34" charset="0"/>
                <a:sym typeface="Symbol" pitchFamily="18" charset="2"/>
              </a:rPr>
              <a:t>.</a:t>
            </a:r>
            <a:endParaRPr lang="en-US" sz="2000" dirty="0">
              <a:latin typeface="+mj-lt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479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7034546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Comparing where research on GLDC was conducted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sym typeface="Symbol" pitchFamily="18" charset="2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163121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Studies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were spread widely across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33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countries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(302 studies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 Africa,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159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South Asia)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Countries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with the most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studies were India (25%), Nigeria (15%), Ghana (7%), Ethiopia (6%) and Kenya (5%).</a:t>
            </a: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6095998" y="1302786"/>
            <a:ext cx="5486400" cy="266226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South Asia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, most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of the studies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were from India (74%) followed by Pakistan (19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%)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 Africa, over half of the studies were from west Africa (59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%); 27% were from eastern Africa.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Out of the 64 countries admissible for selection, so far no studies found in 31 countries.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What are possible reasons why these countries were not captured in the search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?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6825215" y="4245329"/>
            <a:ext cx="4855535" cy="174817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Some countries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show moderate research effort while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others have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few studies that met the selection criteria.</a:t>
            </a:r>
          </a:p>
          <a:p>
            <a:pPr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These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differences are large and highlight a gap, considering that the studies included cover the period from 1975 to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2020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530708"/>
              </p:ext>
            </p:extLst>
          </p:nvPr>
        </p:nvGraphicFramePr>
        <p:xfrm>
          <a:off x="578365" y="3095601"/>
          <a:ext cx="5956300" cy="317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7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7034546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Nature of reviewed literature</a:t>
            </a: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2369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Two types of study </a:t>
            </a: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designs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Field trials that test the performance or response of specific GLDC.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These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describe the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impact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of GLDC on indicators relevant to this study.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Observational studies on the effect of GLDC.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They report status of an indicator before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and after, or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in a GLDC compared to non-GLDC</a:t>
            </a: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6095999" y="1302786"/>
            <a:ext cx="5486400" cy="24468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Types of settings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Inclusion of GLDC takes place in a range of settings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Most studies were conducted at research stations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(74%, n=472), 24% on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farmers’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fields; the reminder did not state the type of trial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Only three studies mentioned whether they were researcher- or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farmer-managed.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492165"/>
              </p:ext>
            </p:extLst>
          </p:nvPr>
        </p:nvGraphicFramePr>
        <p:xfrm>
          <a:off x="1413390" y="3876675"/>
          <a:ext cx="46513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095999" y="3876675"/>
            <a:ext cx="5436753" cy="163121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GLDC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are grown as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sole crops within a season (64%) or continuously (2%); as intercrops (16%),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in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rotations (12%), </a:t>
            </a:r>
            <a:r>
              <a:rPr lang="en-US" sz="1900" dirty="0">
                <a:latin typeface="+mj-lt"/>
                <a:cs typeface="Arial" pitchFamily="34" charset="0"/>
                <a:sym typeface="Symbol" pitchFamily="18" charset="2"/>
              </a:rPr>
              <a:t>or </a:t>
            </a: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with trees (3%)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A small proportion are grown on rested (fallow) land (1%) or for green manure (1%).</a:t>
            </a:r>
          </a:p>
        </p:txBody>
      </p:sp>
    </p:spTree>
    <p:extLst>
      <p:ext uri="{BB962C8B-B14F-4D97-AF65-F5344CB8AC3E}">
        <p14:creationId xmlns:p14="http://schemas.microsoft.com/office/powerpoint/2010/main" val="406557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367" y="281612"/>
            <a:ext cx="9373707" cy="494561"/>
          </a:xfrm>
        </p:spPr>
        <p:txBody>
          <a:bodyPr anchor="t" anchorCtr="0">
            <a:noAutofit/>
          </a:bodyPr>
          <a:lstStyle/>
          <a:p>
            <a:r>
              <a:rPr lang="en-US" sz="2800" b="1" dirty="0">
                <a:solidFill>
                  <a:srgbClr val="577724"/>
                </a:solidFill>
                <a:latin typeface="+mn-lt"/>
              </a:rPr>
              <a:t>NRM evidence for inclusion of GLDC crops in farming systems</a:t>
            </a:r>
          </a:p>
        </p:txBody>
      </p:sp>
      <p:sp>
        <p:nvSpPr>
          <p:cNvPr id="4" name="Text Box 34"/>
          <p:cNvSpPr txBox="1">
            <a:spLocks noGrp="1" noChangeArrowheads="1"/>
          </p:cNvSpPr>
          <p:nvPr>
            <p:ph idx="1"/>
          </p:nvPr>
        </p:nvSpPr>
        <p:spPr bwMode="auto">
          <a:xfrm>
            <a:off x="578366" y="797439"/>
            <a:ext cx="5486400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GLDC grown as a main crop</a:t>
            </a: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78365" y="1302786"/>
            <a:ext cx="5486400" cy="163121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Cowpea, pearl millet, sorghum and  soybean are the leading crops for studies conducted in Africa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900" dirty="0" smtClean="0">
                <a:latin typeface="+mj-lt"/>
                <a:cs typeface="Arial" pitchFamily="34" charset="0"/>
                <a:sym typeface="Symbol" pitchFamily="18" charset="2"/>
              </a:rPr>
              <a:t>Soybean, sorghum, chickpea and groundnuts are the leading crops for studies conducted in south Asia</a:t>
            </a:r>
            <a:endParaRPr lang="en-US" sz="1900" dirty="0" smtClean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204199" y="6273776"/>
            <a:ext cx="2283695" cy="5663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Reference group meeting II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 December 2020</a:t>
            </a:r>
            <a:endParaRPr lang="en-US" sz="14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4958" y="6129162"/>
            <a:ext cx="56732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The proportion of publications reporting on different GLDC crops in Africa and South Asia. 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936110"/>
              </p:ext>
            </p:extLst>
          </p:nvPr>
        </p:nvGraphicFramePr>
        <p:xfrm>
          <a:off x="578365" y="32292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41875"/>
              </p:ext>
            </p:extLst>
          </p:nvPr>
        </p:nvGraphicFramePr>
        <p:xfrm>
          <a:off x="6233044" y="13027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6276975" y="4182743"/>
            <a:ext cx="5486400" cy="3847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1900" dirty="0" smtClean="0">
                <a:latin typeface="+mj-lt"/>
                <a:cs typeface="Arial" pitchFamily="34" charset="0"/>
                <a:sym typeface="Symbol" pitchFamily="18" charset="2"/>
              </a:rPr>
              <a:t>Mainly in as intercrops or in rotation</a:t>
            </a:r>
            <a:endParaRPr lang="en-US" sz="1900" dirty="0">
              <a:latin typeface="+mj-lt"/>
              <a:cs typeface="Arial" pitchFamily="34" charset="0"/>
              <a:sym typeface="Symbol" pitchFamily="18" charset="2"/>
            </a:endParaRP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6095999" y="822839"/>
            <a:ext cx="5486400" cy="424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GLDC grown as a companion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 pitchFamily="18" charset="2"/>
              </a:rPr>
              <a:t>crop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100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DC Launch_A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GLDC Launch_AA</Template>
  <TotalTime>3813</TotalTime>
  <Words>2038</Words>
  <Application>Microsoft Office PowerPoint</Application>
  <PresentationFormat>Widescreen</PresentationFormat>
  <Paragraphs>214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GLDC Launch_AA</vt:lpstr>
      <vt:lpstr>NRM evidence for inclusion of GLDC crops in farming systems – Reference Group Meeting,  2 Dec 2020 </vt:lpstr>
      <vt:lpstr>PowerPoint Presentation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  <vt:lpstr>NRM evidence for inclusion of GLDC crops in farming systems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Arega Alene</dc:creator>
  <cp:lastModifiedBy>Ingrid Öborn</cp:lastModifiedBy>
  <cp:revision>348</cp:revision>
  <dcterms:created xsi:type="dcterms:W3CDTF">2018-02-11T19:21:47Z</dcterms:created>
  <dcterms:modified xsi:type="dcterms:W3CDTF">2020-12-02T08:00:29Z</dcterms:modified>
</cp:coreProperties>
</file>